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8" r:id="rId1"/>
  </p:sldMasterIdLst>
  <p:notesMasterIdLst>
    <p:notesMasterId r:id="rId101"/>
  </p:notesMasterIdLst>
  <p:sldIdLst>
    <p:sldId id="256" r:id="rId2"/>
    <p:sldId id="257" r:id="rId3"/>
    <p:sldId id="258" r:id="rId4"/>
    <p:sldId id="261" r:id="rId5"/>
    <p:sldId id="270" r:id="rId6"/>
    <p:sldId id="271" r:id="rId7"/>
    <p:sldId id="272" r:id="rId8"/>
    <p:sldId id="274" r:id="rId9"/>
    <p:sldId id="277" r:id="rId10"/>
    <p:sldId id="275" r:id="rId11"/>
    <p:sldId id="276" r:id="rId12"/>
    <p:sldId id="262" r:id="rId13"/>
    <p:sldId id="263" r:id="rId14"/>
    <p:sldId id="308" r:id="rId15"/>
    <p:sldId id="268" r:id="rId16"/>
    <p:sldId id="278" r:id="rId17"/>
    <p:sldId id="286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7" r:id="rId26"/>
    <p:sldId id="288" r:id="rId27"/>
    <p:sldId id="289" r:id="rId28"/>
    <p:sldId id="294" r:id="rId29"/>
    <p:sldId id="290" r:id="rId30"/>
    <p:sldId id="291" r:id="rId31"/>
    <p:sldId id="292" r:id="rId32"/>
    <p:sldId id="293" r:id="rId33"/>
    <p:sldId id="296" r:id="rId34"/>
    <p:sldId id="298" r:id="rId35"/>
    <p:sldId id="302" r:id="rId36"/>
    <p:sldId id="299" r:id="rId37"/>
    <p:sldId id="300" r:id="rId38"/>
    <p:sldId id="303" r:id="rId39"/>
    <p:sldId id="304" r:id="rId40"/>
    <p:sldId id="305" r:id="rId41"/>
    <p:sldId id="306" r:id="rId42"/>
    <p:sldId id="307" r:id="rId43"/>
    <p:sldId id="269" r:id="rId44"/>
    <p:sldId id="311" r:id="rId45"/>
    <p:sldId id="318" r:id="rId46"/>
    <p:sldId id="317" r:id="rId47"/>
    <p:sldId id="312" r:id="rId48"/>
    <p:sldId id="313" r:id="rId49"/>
    <p:sldId id="314" r:id="rId50"/>
    <p:sldId id="315" r:id="rId51"/>
    <p:sldId id="259" r:id="rId52"/>
    <p:sldId id="260" r:id="rId53"/>
    <p:sldId id="316" r:id="rId54"/>
    <p:sldId id="319" r:id="rId55"/>
    <p:sldId id="321" r:id="rId56"/>
    <p:sldId id="322" r:id="rId57"/>
    <p:sldId id="323" r:id="rId58"/>
    <p:sldId id="324" r:id="rId59"/>
    <p:sldId id="330" r:id="rId60"/>
    <p:sldId id="331" r:id="rId61"/>
    <p:sldId id="332" r:id="rId62"/>
    <p:sldId id="333" r:id="rId63"/>
    <p:sldId id="334" r:id="rId64"/>
    <p:sldId id="335" r:id="rId65"/>
    <p:sldId id="336" r:id="rId66"/>
    <p:sldId id="326" r:id="rId67"/>
    <p:sldId id="325" r:id="rId68"/>
    <p:sldId id="327" r:id="rId69"/>
    <p:sldId id="328" r:id="rId70"/>
    <p:sldId id="329" r:id="rId71"/>
    <p:sldId id="337" r:id="rId72"/>
    <p:sldId id="339" r:id="rId73"/>
    <p:sldId id="340" r:id="rId74"/>
    <p:sldId id="341" r:id="rId75"/>
    <p:sldId id="342" r:id="rId76"/>
    <p:sldId id="343" r:id="rId77"/>
    <p:sldId id="344" r:id="rId78"/>
    <p:sldId id="345" r:id="rId79"/>
    <p:sldId id="346" r:id="rId80"/>
    <p:sldId id="347" r:id="rId81"/>
    <p:sldId id="348" r:id="rId82"/>
    <p:sldId id="349" r:id="rId83"/>
    <p:sldId id="350" r:id="rId84"/>
    <p:sldId id="351" r:id="rId85"/>
    <p:sldId id="352" r:id="rId86"/>
    <p:sldId id="353" r:id="rId87"/>
    <p:sldId id="354" r:id="rId88"/>
    <p:sldId id="355" r:id="rId89"/>
    <p:sldId id="357" r:id="rId90"/>
    <p:sldId id="358" r:id="rId91"/>
    <p:sldId id="359" r:id="rId92"/>
    <p:sldId id="361" r:id="rId93"/>
    <p:sldId id="360" r:id="rId94"/>
    <p:sldId id="366" r:id="rId95"/>
    <p:sldId id="362" r:id="rId96"/>
    <p:sldId id="363" r:id="rId97"/>
    <p:sldId id="365" r:id="rId98"/>
    <p:sldId id="367" r:id="rId99"/>
    <p:sldId id="368" r:id="rId10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01"/>
    <p:restoredTop sz="94695"/>
  </p:normalViewPr>
  <p:slideViewPr>
    <p:cSldViewPr snapToGrid="0" snapToObjects="1">
      <p:cViewPr varScale="1">
        <p:scale>
          <a:sx n="111" d="100"/>
          <a:sy n="111" d="100"/>
        </p:scale>
        <p:origin x="24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notesMaster" Target="notesMasters/notesMaster1.xml"/><Relationship Id="rId102" Type="http://schemas.openxmlformats.org/officeDocument/2006/relationships/presProps" Target="presProps.xml"/><Relationship Id="rId103" Type="http://schemas.openxmlformats.org/officeDocument/2006/relationships/viewProps" Target="viewProps.xml"/><Relationship Id="rId104" Type="http://schemas.openxmlformats.org/officeDocument/2006/relationships/theme" Target="theme/theme1.xml"/><Relationship Id="rId10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3885B-35E8-F24B-B3AE-1EEA2E373257}" type="datetimeFigureOut">
              <a:rPr lang="en-US" smtClean="0"/>
              <a:t>6/29/16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C2D12-81EE-A74A-84C1-F2EC05822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597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704-83C9-894D-A013-B9C29DFABBD8}" type="datetimeFigureOut">
              <a:rPr lang="en-US" smtClean="0"/>
              <a:t>6/29/16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4EE0-D23D-FE47-B879-C43325D73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49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704-83C9-894D-A013-B9C29DFABBD8}" type="datetimeFigureOut">
              <a:rPr lang="en-US" smtClean="0"/>
              <a:t>6/29/16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4EE0-D23D-FE47-B879-C43325D73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15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704-83C9-894D-A013-B9C29DFABBD8}" type="datetimeFigureOut">
              <a:rPr lang="en-US" smtClean="0"/>
              <a:t>6/29/16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4EE0-D23D-FE47-B879-C43325D73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84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704-83C9-894D-A013-B9C29DFABBD8}" type="datetimeFigureOut">
              <a:rPr lang="en-US" smtClean="0"/>
              <a:t>6/29/16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4EE0-D23D-FE47-B879-C43325D73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99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704-83C9-894D-A013-B9C29DFABBD8}" type="datetimeFigureOut">
              <a:rPr lang="en-US" smtClean="0"/>
              <a:t>6/29/16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4EE0-D23D-FE47-B879-C43325D73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34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704-83C9-894D-A013-B9C29DFABBD8}" type="datetimeFigureOut">
              <a:rPr lang="en-US" smtClean="0"/>
              <a:t>6/29/16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4EE0-D23D-FE47-B879-C43325D73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94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704-83C9-894D-A013-B9C29DFABBD8}" type="datetimeFigureOut">
              <a:rPr lang="en-US" smtClean="0"/>
              <a:t>6/29/16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4EE0-D23D-FE47-B879-C43325D73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87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704-83C9-894D-A013-B9C29DFABBD8}" type="datetimeFigureOut">
              <a:rPr lang="en-US" smtClean="0"/>
              <a:t>6/29/16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4EE0-D23D-FE47-B879-C43325D73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76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704-83C9-894D-A013-B9C29DFABBD8}" type="datetimeFigureOut">
              <a:rPr lang="en-US" smtClean="0"/>
              <a:t>6/29/16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4EE0-D23D-FE47-B879-C43325D73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704-83C9-894D-A013-B9C29DFABBD8}" type="datetimeFigureOut">
              <a:rPr lang="en-US" smtClean="0"/>
              <a:t>6/29/16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4EE0-D23D-FE47-B879-C43325D73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09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704-83C9-894D-A013-B9C29DFABBD8}" type="datetimeFigureOut">
              <a:rPr lang="en-US" smtClean="0"/>
              <a:t>6/29/16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4EE0-D23D-FE47-B879-C43325D73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36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C704-83C9-894D-A013-B9C29DFABBD8}" type="datetimeFigureOut">
              <a:rPr lang="en-US" smtClean="0"/>
              <a:t>6/29/16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04EE0-D23D-FE47-B879-C43325D73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56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PLEXTEL IP-PBX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IP-PBX edition</a:t>
            </a:r>
          </a:p>
          <a:p>
            <a:r>
              <a:rPr lang="en-US" dirty="0" smtClean="0"/>
              <a:t>Training document</a:t>
            </a:r>
          </a:p>
          <a:p>
            <a:r>
              <a:rPr lang="en-US" smtClean="0"/>
              <a:t>version b1.0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92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Topic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 smtClean="0"/>
              <a:t>การ </a:t>
            </a:r>
            <a:r>
              <a:rPr lang="en-US" dirty="0" smtClean="0"/>
              <a:t>monitor </a:t>
            </a:r>
            <a:r>
              <a:rPr lang="th-TH" dirty="0" smtClean="0"/>
              <a:t>การทำงานของระบบ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dirty="0" smtClean="0"/>
              <a:t>ข้อมูลภาพรวมของระบบ </a:t>
            </a:r>
            <a:r>
              <a:rPr lang="en-US" dirty="0" smtClean="0"/>
              <a:t>System Status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dirty="0" smtClean="0"/>
              <a:t>ข้อมูลสถิติ ภาพรวมของระบบ </a:t>
            </a:r>
            <a:r>
              <a:rPr lang="en-US" dirty="0" smtClean="0"/>
              <a:t>System Statistic </a:t>
            </a:r>
            <a:endParaRPr lang="th-TH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dirty="0" smtClean="0"/>
              <a:t>การตรวจสอบ </a:t>
            </a:r>
            <a:r>
              <a:rPr lang="en-US" dirty="0" smtClean="0"/>
              <a:t>Service </a:t>
            </a:r>
            <a:r>
              <a:rPr lang="th-TH" dirty="0" err="1" smtClean="0"/>
              <a:t>ต่างๆ</a:t>
            </a:r>
            <a:r>
              <a:rPr lang="th-TH" dirty="0" smtClean="0"/>
              <a:t> ของระบบ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dirty="0" smtClean="0"/>
              <a:t>การตรวจสอบการใช้งานของระบบในปัจจุบัน </a:t>
            </a:r>
            <a:r>
              <a:rPr lang="en-US" dirty="0" smtClean="0"/>
              <a:t>(Active Call Status)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dirty="0" smtClean="0"/>
              <a:t>การตรวจสอบคุณภาพของการรับส่งข้อมูลเสียง </a:t>
            </a:r>
            <a:r>
              <a:rPr lang="en-US" dirty="0" smtClean="0"/>
              <a:t>(Active Call Voice Quality)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dirty="0" smtClean="0"/>
              <a:t>การตรวจสอบการเชื่อมต่อและคุณภาพของการเชื่อมต่อของอุปกรณ์ปลายทาง</a:t>
            </a:r>
            <a:r>
              <a:rPr lang="en-US" dirty="0" smtClean="0"/>
              <a:t> (Phone’s Connection Status)</a:t>
            </a:r>
            <a:endParaRPr lang="th-TH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dirty="0" smtClean="0"/>
              <a:t>การตรวจสอบ กล่องข้อความเสียง </a:t>
            </a:r>
            <a:r>
              <a:rPr lang="en-US" dirty="0" smtClean="0"/>
              <a:t>(Voicemail Box)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th-TH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3384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Topic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th-TH" dirty="0" smtClean="0"/>
              <a:t>การ </a:t>
            </a:r>
            <a:r>
              <a:rPr lang="en-US" dirty="0" smtClean="0"/>
              <a:t>troubleshooting </a:t>
            </a:r>
            <a:r>
              <a:rPr lang="th-TH" dirty="0" smtClean="0"/>
              <a:t>ระบบ</a:t>
            </a:r>
            <a:endParaRPr lang="en-US" dirty="0" smtClean="0"/>
          </a:p>
          <a:p>
            <a:r>
              <a:rPr lang="th-TH" dirty="0" smtClean="0"/>
              <a:t>การดูข้อมูล </a:t>
            </a:r>
            <a:r>
              <a:rPr lang="en-US" dirty="0" smtClean="0"/>
              <a:t>LOG </a:t>
            </a:r>
            <a:r>
              <a:rPr lang="th-TH" dirty="0" err="1" smtClean="0"/>
              <a:t>ต่างๆ</a:t>
            </a:r>
            <a:r>
              <a:rPr lang="th-TH" dirty="0" smtClean="0"/>
              <a:t>ของระบบ</a:t>
            </a:r>
          </a:p>
          <a:p>
            <a:endParaRPr lang="th-TH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01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Topic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 smtClean="0"/>
              <a:t>การบำรุงรักษา </a:t>
            </a:r>
            <a:r>
              <a:rPr lang="en-US" dirty="0" smtClean="0"/>
              <a:t>software </a:t>
            </a:r>
            <a:r>
              <a:rPr lang="th-TH" dirty="0" smtClean="0"/>
              <a:t>และ การสำรองข้อมูล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dirty="0" smtClean="0"/>
              <a:t>การ </a:t>
            </a:r>
            <a:r>
              <a:rPr lang="en-US" dirty="0" smtClean="0"/>
              <a:t>backup &amp; restore </a:t>
            </a:r>
            <a:r>
              <a:rPr lang="th-TH" dirty="0" smtClean="0"/>
              <a:t>การตั้งค่าต่าง ๆ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dirty="0" smtClean="0"/>
              <a:t>การ ทำ </a:t>
            </a:r>
            <a:r>
              <a:rPr lang="en-US" dirty="0" smtClean="0"/>
              <a:t>factory reset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dirty="0" smtClean="0"/>
              <a:t>การ </a:t>
            </a:r>
            <a:r>
              <a:rPr lang="en-US" dirty="0" smtClean="0"/>
              <a:t>update software</a:t>
            </a:r>
          </a:p>
        </p:txBody>
      </p:sp>
    </p:spTree>
    <p:extLst>
      <p:ext uri="{BB962C8B-B14F-4D97-AF65-F5344CB8AC3E}">
        <p14:creationId xmlns:p14="http://schemas.microsoft.com/office/powerpoint/2010/main" val="64590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Topic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th-TH" dirty="0" smtClean="0"/>
              <a:t>การจัดการเรื่องปิด </a:t>
            </a:r>
            <a:r>
              <a:rPr lang="en-US" dirty="0" smtClean="0"/>
              <a:t>restart </a:t>
            </a:r>
            <a:r>
              <a:rPr lang="th-TH" dirty="0" smtClean="0"/>
              <a:t>ระบบ </a:t>
            </a:r>
            <a:r>
              <a:rPr lang="en-US" dirty="0" smtClean="0"/>
              <a:t>server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dirty="0" smtClean="0"/>
              <a:t>ระบบ </a:t>
            </a:r>
            <a:r>
              <a:rPr lang="en-US" dirty="0" smtClean="0"/>
              <a:t>HA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dirty="0" smtClean="0"/>
              <a:t>การปิดเครื่อง 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dirty="0" smtClean="0"/>
              <a:t>การตั้งเวลา</a:t>
            </a:r>
            <a:r>
              <a:rPr lang="en-US" dirty="0" smtClean="0"/>
              <a:t> restart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dirty="0" smtClean="0"/>
              <a:t>การตั้งเวลา </a:t>
            </a:r>
            <a:r>
              <a:rPr lang="en-US" dirty="0" smtClean="0"/>
              <a:t>refresh service </a:t>
            </a:r>
            <a:r>
              <a:rPr lang="th-TH" dirty="0" err="1" smtClean="0"/>
              <a:t>ต่างๆ</a:t>
            </a:r>
            <a:endParaRPr lang="th-TH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10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Topic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th-TH" dirty="0" smtClean="0"/>
              <a:t>การตั้งค่า </a:t>
            </a:r>
            <a:r>
              <a:rPr lang="en-US" dirty="0" err="1" smtClean="0"/>
              <a:t>Soundwin</a:t>
            </a:r>
            <a:r>
              <a:rPr lang="en-US" dirty="0" smtClean="0"/>
              <a:t> TB200 </a:t>
            </a:r>
            <a:r>
              <a:rPr lang="th-TH" dirty="0" smtClean="0"/>
              <a:t>และ </a:t>
            </a:r>
            <a:r>
              <a:rPr lang="en-US" dirty="0" smtClean="0"/>
              <a:t>S800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dirty="0" smtClean="0"/>
              <a:t>การตั้งค่าเริมต้น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dirty="0" smtClean="0"/>
              <a:t>การตั้งค่า </a:t>
            </a:r>
            <a:r>
              <a:rPr lang="en-US" dirty="0" smtClean="0"/>
              <a:t>IP-Address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dirty="0" smtClean="0"/>
              <a:t>การตั้งค่า </a:t>
            </a:r>
            <a:r>
              <a:rPr lang="en-US" dirty="0" smtClean="0"/>
              <a:t>SIP Account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dirty="0" smtClean="0"/>
              <a:t>การ </a:t>
            </a:r>
            <a:r>
              <a:rPr lang="en-US" dirty="0" smtClean="0"/>
              <a:t>monitor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dirty="0" smtClean="0"/>
              <a:t>การปรับปรุง </a:t>
            </a:r>
            <a:r>
              <a:rPr lang="en-US" dirty="0" smtClean="0"/>
              <a:t>firmware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dirty="0" err="1" smtClean="0"/>
              <a:t>การทำ</a:t>
            </a:r>
            <a:r>
              <a:rPr lang="th-TH" dirty="0" smtClean="0"/>
              <a:t> </a:t>
            </a:r>
            <a:r>
              <a:rPr lang="en-US" dirty="0" smtClean="0"/>
              <a:t>Factory Default</a:t>
            </a:r>
            <a:endParaRPr lang="th-TH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90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พื้นฐานของระบบ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VoIP and SIP protocol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6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VoIP </a:t>
            </a:r>
            <a:r>
              <a:rPr lang="th-TH" dirty="0" smtClean="0"/>
              <a:t>คืออะไร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err="1" smtClean="0">
                <a:solidFill>
                  <a:sysClr val="windowText" lastClr="000000"/>
                </a:solidFill>
              </a:rPr>
              <a:t>VoIP</a:t>
            </a:r>
            <a:r>
              <a:rPr lang="th-TH" dirty="0" smtClean="0">
                <a:solidFill>
                  <a:sysClr val="windowText" lastClr="000000"/>
                </a:solidFill>
              </a:rPr>
              <a:t> เป็นการแปลงสัญญาณภาพและเสียงจากโทรศัพท์แบบ</a:t>
            </a:r>
            <a:r>
              <a:rPr lang="en-US" dirty="0" smtClean="0">
                <a:solidFill>
                  <a:sysClr val="windowText" lastClr="000000"/>
                </a:solidFill>
              </a:rPr>
              <a:t>IP</a:t>
            </a:r>
            <a:r>
              <a:rPr lang="th-TH" dirty="0" smtClean="0">
                <a:solidFill>
                  <a:sysClr val="windowText" lastClr="000000"/>
                </a:solidFill>
              </a:rPr>
              <a:t> ให้เป็นสัญญาณดิจิตอล</a:t>
            </a:r>
            <a:r>
              <a:rPr lang="en-US" dirty="0" smtClean="0">
                <a:solidFill>
                  <a:sysClr val="windowText" lastClr="000000"/>
                </a:solidFill>
              </a:rPr>
              <a:t> (data packet) </a:t>
            </a:r>
            <a:r>
              <a:rPr lang="th-TH" dirty="0" smtClean="0">
                <a:solidFill>
                  <a:sysClr val="windowText" lastClr="000000"/>
                </a:solidFill>
              </a:rPr>
              <a:t>เพื่อส่งผ่านไปยังระบบเครือข่ายคอมพิวเตอร์ หรือ อินเตอร์เน็ต ซึ่งเป็นเทคโนโลยีที่ทันสมัย สำหรับระบบการสื่อสารในยุคปัจจุบัน</a:t>
            </a:r>
          </a:p>
        </p:txBody>
      </p:sp>
      <p:sp>
        <p:nvSpPr>
          <p:cNvPr id="4" name="Cloud 3"/>
          <p:cNvSpPr/>
          <p:nvPr/>
        </p:nvSpPr>
        <p:spPr>
          <a:xfrm>
            <a:off x="3927423" y="3267855"/>
            <a:ext cx="4017364" cy="253333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INTERNET/NETWORK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82" y="3382963"/>
            <a:ext cx="3136900" cy="279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0843" y="3137524"/>
            <a:ext cx="3136900" cy="27940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028013" y="4534524"/>
            <a:ext cx="89941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944787" y="4417101"/>
            <a:ext cx="89941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6835929" y="4062670"/>
            <a:ext cx="1558563" cy="255915"/>
            <a:chOff x="3403182" y="4001292"/>
            <a:chExt cx="1558563" cy="255915"/>
          </a:xfrm>
        </p:grpSpPr>
        <p:sp>
          <p:nvSpPr>
            <p:cNvPr id="10" name="Frame 9"/>
            <p:cNvSpPr/>
            <p:nvPr/>
          </p:nvSpPr>
          <p:spPr>
            <a:xfrm>
              <a:off x="3672590" y="4001294"/>
              <a:ext cx="254833" cy="255913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Frame 10"/>
            <p:cNvSpPr/>
            <p:nvPr/>
          </p:nvSpPr>
          <p:spPr>
            <a:xfrm>
              <a:off x="3403182" y="4001294"/>
              <a:ext cx="254833" cy="255913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Frame 11"/>
            <p:cNvSpPr/>
            <p:nvPr/>
          </p:nvSpPr>
          <p:spPr>
            <a:xfrm>
              <a:off x="3927423" y="4001294"/>
              <a:ext cx="254833" cy="255913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3" name="Frame 12"/>
            <p:cNvSpPr/>
            <p:nvPr/>
          </p:nvSpPr>
          <p:spPr>
            <a:xfrm>
              <a:off x="4204688" y="4001294"/>
              <a:ext cx="254833" cy="255913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Frame 13"/>
            <p:cNvSpPr/>
            <p:nvPr/>
          </p:nvSpPr>
          <p:spPr>
            <a:xfrm>
              <a:off x="4452079" y="4001293"/>
              <a:ext cx="254833" cy="255913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Frame 14"/>
            <p:cNvSpPr/>
            <p:nvPr/>
          </p:nvSpPr>
          <p:spPr>
            <a:xfrm>
              <a:off x="4706912" y="4001292"/>
              <a:ext cx="254833" cy="255913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47738" y="4098702"/>
            <a:ext cx="1558563" cy="255915"/>
            <a:chOff x="3403182" y="4001292"/>
            <a:chExt cx="1558563" cy="255915"/>
          </a:xfrm>
        </p:grpSpPr>
        <p:sp>
          <p:nvSpPr>
            <p:cNvPr id="19" name="Frame 18"/>
            <p:cNvSpPr/>
            <p:nvPr/>
          </p:nvSpPr>
          <p:spPr>
            <a:xfrm>
              <a:off x="3672590" y="4001294"/>
              <a:ext cx="254833" cy="255913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ame 19"/>
            <p:cNvSpPr/>
            <p:nvPr/>
          </p:nvSpPr>
          <p:spPr>
            <a:xfrm>
              <a:off x="3403182" y="4001294"/>
              <a:ext cx="254833" cy="255913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Frame 20"/>
            <p:cNvSpPr/>
            <p:nvPr/>
          </p:nvSpPr>
          <p:spPr>
            <a:xfrm>
              <a:off x="3927423" y="4001294"/>
              <a:ext cx="254833" cy="255913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2" name="Frame 21"/>
            <p:cNvSpPr/>
            <p:nvPr/>
          </p:nvSpPr>
          <p:spPr>
            <a:xfrm>
              <a:off x="4204688" y="4001294"/>
              <a:ext cx="254833" cy="255913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Frame 22"/>
            <p:cNvSpPr/>
            <p:nvPr/>
          </p:nvSpPr>
          <p:spPr>
            <a:xfrm>
              <a:off x="4452079" y="4001293"/>
              <a:ext cx="254833" cy="255913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Frame 23"/>
            <p:cNvSpPr/>
            <p:nvPr/>
          </p:nvSpPr>
          <p:spPr>
            <a:xfrm>
              <a:off x="4706912" y="4001292"/>
              <a:ext cx="254833" cy="255913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21591" y="3890717"/>
            <a:ext cx="2091128" cy="510703"/>
            <a:chOff x="1752600" y="2057400"/>
            <a:chExt cx="3048000" cy="798469"/>
          </a:xfrm>
        </p:grpSpPr>
        <p:pic>
          <p:nvPicPr>
            <p:cNvPr id="26" name="Picture 25" descr="E:\งานบริษํทพอยส์\Present_VoIP\picture_VoIP\finestructur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2057400"/>
              <a:ext cx="3048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>
              <a:spLocks noChangeArrowheads="1"/>
            </p:cNvSpPr>
            <p:nvPr/>
          </p:nvSpPr>
          <p:spPr bwMode="auto">
            <a:xfrm>
              <a:off x="1752600" y="2486537"/>
              <a:ext cx="7489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kern="1200"/>
                <a:t>Voice</a:t>
              </a:r>
              <a:endParaRPr lang="th-TH" sz="1800" kern="1200" dirty="0"/>
            </a:p>
          </p:txBody>
        </p: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0240208" y="4005872"/>
            <a:ext cx="2091128" cy="528652"/>
            <a:chOff x="1752600" y="2057400"/>
            <a:chExt cx="3048000" cy="826532"/>
          </a:xfrm>
        </p:grpSpPr>
        <p:pic>
          <p:nvPicPr>
            <p:cNvPr id="29" name="Picture 28" descr="E:\งานบริษํทพอยส์\Present_VoIP\picture_VoIP\finestructur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2057400"/>
              <a:ext cx="3048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/>
            <p:cNvSpPr txBox="1">
              <a:spLocks noChangeArrowheads="1"/>
            </p:cNvSpPr>
            <p:nvPr/>
          </p:nvSpPr>
          <p:spPr bwMode="auto">
            <a:xfrm>
              <a:off x="3352800" y="2514600"/>
              <a:ext cx="7489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kern="1200" dirty="0"/>
                <a:t>Voice</a:t>
              </a:r>
              <a:endParaRPr lang="th-TH" sz="1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60116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รูปแบบการใช้งาน </a:t>
            </a:r>
            <a:r>
              <a:rPr lang="en-US" dirty="0" smtClean="0"/>
              <a:t>VoIP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PC to PC</a:t>
            </a:r>
          </a:p>
          <a:p>
            <a:endParaRPr lang="en-US" dirty="0">
              <a:solidFill>
                <a:sysClr val="windowText" lastClr="000000"/>
              </a:solidFill>
            </a:endParaRPr>
          </a:p>
          <a:p>
            <a:endParaRPr lang="en-US" dirty="0" smtClean="0">
              <a:solidFill>
                <a:sysClr val="windowText" lastClr="000000"/>
              </a:solidFill>
            </a:endParaRPr>
          </a:p>
          <a:p>
            <a:endParaRPr lang="en-US" dirty="0">
              <a:solidFill>
                <a:sysClr val="windowText" lastClr="000000"/>
              </a:solidFill>
            </a:endParaRPr>
          </a:p>
          <a:p>
            <a:r>
              <a:rPr lang="en-US" dirty="0" smtClean="0">
                <a:solidFill>
                  <a:sysClr val="windowText" lastClr="000000"/>
                </a:solidFill>
              </a:rPr>
              <a:t>PC to </a:t>
            </a:r>
            <a:br>
              <a:rPr lang="en-US" dirty="0" smtClean="0">
                <a:solidFill>
                  <a:sysClr val="windowText" lastClr="000000"/>
                </a:solidFill>
              </a:rPr>
            </a:br>
            <a:r>
              <a:rPr lang="en-US" dirty="0" smtClean="0">
                <a:solidFill>
                  <a:sysClr val="windowText" lastClr="000000"/>
                </a:solidFill>
              </a:rPr>
              <a:t>Phone</a:t>
            </a:r>
          </a:p>
          <a:p>
            <a:endParaRPr lang="en-US" dirty="0">
              <a:solidFill>
                <a:sysClr val="windowText" lastClr="000000"/>
              </a:solidFill>
            </a:endParaRPr>
          </a:p>
          <a:p>
            <a:endParaRPr lang="en-US" dirty="0" smtClean="0">
              <a:solidFill>
                <a:sysClr val="windowText" lastClr="000000"/>
              </a:solidFill>
            </a:endParaRPr>
          </a:p>
          <a:p>
            <a:r>
              <a:rPr lang="en-US" dirty="0" smtClean="0">
                <a:solidFill>
                  <a:sysClr val="windowText" lastClr="000000"/>
                </a:solidFill>
              </a:rPr>
              <a:t>Phone to</a:t>
            </a:r>
            <a:br>
              <a:rPr lang="en-US" dirty="0" smtClean="0">
                <a:solidFill>
                  <a:sysClr val="windowText" lastClr="000000"/>
                </a:solidFill>
              </a:rPr>
            </a:br>
            <a:r>
              <a:rPr lang="en-US" dirty="0" smtClean="0">
                <a:solidFill>
                  <a:sysClr val="windowText" lastClr="000000"/>
                </a:solidFill>
              </a:rPr>
              <a:t>Phone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534635" y="1589494"/>
            <a:ext cx="7122730" cy="4587469"/>
            <a:chOff x="955807" y="2081951"/>
            <a:chExt cx="7122730" cy="4587469"/>
          </a:xfrm>
        </p:grpSpPr>
        <p:sp>
          <p:nvSpPr>
            <p:cNvPr id="32" name="Rounded Rectangle 31"/>
            <p:cNvSpPr/>
            <p:nvPr/>
          </p:nvSpPr>
          <p:spPr>
            <a:xfrm>
              <a:off x="955807" y="5582906"/>
              <a:ext cx="7122730" cy="108651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955807" y="3923093"/>
              <a:ext cx="7122730" cy="108651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955807" y="2081951"/>
              <a:ext cx="7122730" cy="108651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pic>
          <p:nvPicPr>
            <p:cNvPr id="35" name="Picture 34" descr="E:\งานบริษํทพอยส์\Present_VoIP\รูปแยก\computerๅ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1154" y="2200090"/>
              <a:ext cx="1219200" cy="968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6" name="Straight Arrow Connector 35"/>
            <p:cNvCxnSpPr>
              <a:cxnSpLocks noChangeShapeType="1"/>
            </p:cNvCxnSpPr>
            <p:nvPr/>
          </p:nvCxnSpPr>
          <p:spPr bwMode="auto">
            <a:xfrm flipV="1">
              <a:off x="2950354" y="2657290"/>
              <a:ext cx="609600" cy="2698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7" name="Cloud 12"/>
            <p:cNvSpPr>
              <a:spLocks noChangeArrowheads="1"/>
            </p:cNvSpPr>
            <p:nvPr/>
          </p:nvSpPr>
          <p:spPr bwMode="auto">
            <a:xfrm>
              <a:off x="3636154" y="2276290"/>
              <a:ext cx="1600200" cy="685800"/>
            </a:xfrm>
            <a:custGeom>
              <a:avLst/>
              <a:gdLst>
                <a:gd name="T0" fmla="*/ 1522730 w 43200"/>
                <a:gd name="T1" fmla="*/ 342900 h 43200"/>
                <a:gd name="T2" fmla="*/ 762000 w 43200"/>
                <a:gd name="T3" fmla="*/ 685070 h 43200"/>
                <a:gd name="T4" fmla="*/ 4727 w 43200"/>
                <a:gd name="T5" fmla="*/ 342900 h 43200"/>
                <a:gd name="T6" fmla="*/ 762000 w 43200"/>
                <a:gd name="T7" fmla="*/ 39211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3"/>
                  </a:cubicBezTo>
                  <a:cubicBezTo>
                    <a:pt x="20114" y="1343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0"/>
                  </a:cubicBezTo>
                  <a:cubicBezTo>
                    <a:pt x="27723" y="140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49"/>
                  </a:cubicBezTo>
                  <a:cubicBezTo>
                    <a:pt x="35888" y="149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6"/>
                  </a:cubicBezTo>
                  <a:cubicBezTo>
                    <a:pt x="30535" y="38006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7"/>
                  </a:cubicBezTo>
                  <a:cubicBezTo>
                    <a:pt x="19839" y="43357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0"/>
                  </a:cubicBezTo>
                  <a:cubicBezTo>
                    <a:pt x="9735" y="40770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09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4"/>
                  </a:cubicBezTo>
                  <a:cubicBezTo>
                    <a:pt x="3584" y="26194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gradFill rotWithShape="1">
              <a:gsLst>
                <a:gs pos="0">
                  <a:srgbClr val="8A8AFF"/>
                </a:gs>
                <a:gs pos="100000">
                  <a:srgbClr val="9F9FFF"/>
                </a:gs>
              </a:gsLst>
              <a:lin ang="16200000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Internet</a:t>
              </a:r>
              <a:endParaRPr lang="th-TH" kern="1200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8" name="Straight Arrow Connector 37"/>
            <p:cNvCxnSpPr>
              <a:cxnSpLocks noChangeShapeType="1"/>
            </p:cNvCxnSpPr>
            <p:nvPr/>
          </p:nvCxnSpPr>
          <p:spPr bwMode="auto">
            <a:xfrm flipV="1">
              <a:off x="5236354" y="2657290"/>
              <a:ext cx="609600" cy="2698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pic>
          <p:nvPicPr>
            <p:cNvPr id="39" name="Picture 38" descr="E:\งานบริษํทพอยส์\Present_VoIP\รูปแยก\computerๅ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9754" y="2200090"/>
              <a:ext cx="1219200" cy="968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9" descr="E:\งานบริษํทพอยส์\Present_VoIP\รูปแยก\computerๅ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9460" y="4085350"/>
              <a:ext cx="990600" cy="78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1" name="Straight Arrow Connector 40"/>
            <p:cNvCxnSpPr>
              <a:cxnSpLocks noChangeShapeType="1"/>
            </p:cNvCxnSpPr>
            <p:nvPr/>
          </p:nvCxnSpPr>
          <p:spPr bwMode="auto">
            <a:xfrm flipV="1">
              <a:off x="2632460" y="4542550"/>
              <a:ext cx="609600" cy="2698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2" name="Cloud 17"/>
            <p:cNvSpPr>
              <a:spLocks noChangeArrowheads="1"/>
            </p:cNvSpPr>
            <p:nvPr/>
          </p:nvSpPr>
          <p:spPr bwMode="auto">
            <a:xfrm>
              <a:off x="3242060" y="4161550"/>
              <a:ext cx="1600200" cy="685800"/>
            </a:xfrm>
            <a:custGeom>
              <a:avLst/>
              <a:gdLst>
                <a:gd name="T0" fmla="*/ 1522730 w 43200"/>
                <a:gd name="T1" fmla="*/ 342900 h 43200"/>
                <a:gd name="T2" fmla="*/ 762000 w 43200"/>
                <a:gd name="T3" fmla="*/ 685070 h 43200"/>
                <a:gd name="T4" fmla="*/ 4727 w 43200"/>
                <a:gd name="T5" fmla="*/ 342900 h 43200"/>
                <a:gd name="T6" fmla="*/ 762000 w 43200"/>
                <a:gd name="T7" fmla="*/ 39211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3"/>
                  </a:cubicBezTo>
                  <a:cubicBezTo>
                    <a:pt x="20114" y="1343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0"/>
                  </a:cubicBezTo>
                  <a:cubicBezTo>
                    <a:pt x="27723" y="140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49"/>
                  </a:cubicBezTo>
                  <a:cubicBezTo>
                    <a:pt x="35888" y="149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6"/>
                  </a:cubicBezTo>
                  <a:cubicBezTo>
                    <a:pt x="30535" y="38006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7"/>
                  </a:cubicBezTo>
                  <a:cubicBezTo>
                    <a:pt x="19839" y="43357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0"/>
                  </a:cubicBezTo>
                  <a:cubicBezTo>
                    <a:pt x="9735" y="40770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09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4"/>
                  </a:cubicBezTo>
                  <a:cubicBezTo>
                    <a:pt x="3584" y="26194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gradFill rotWithShape="1">
              <a:gsLst>
                <a:gs pos="0">
                  <a:srgbClr val="8A8AFF"/>
                </a:gs>
                <a:gs pos="100000">
                  <a:srgbClr val="9F9FFF"/>
                </a:gs>
              </a:gsLst>
              <a:lin ang="16200000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Internet</a:t>
              </a:r>
              <a:endParaRPr lang="th-TH" kern="1200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3" name="Straight Arrow Connector 42"/>
            <p:cNvCxnSpPr>
              <a:cxnSpLocks noChangeShapeType="1"/>
            </p:cNvCxnSpPr>
            <p:nvPr/>
          </p:nvCxnSpPr>
          <p:spPr bwMode="auto">
            <a:xfrm flipV="1">
              <a:off x="4842260" y="4237750"/>
              <a:ext cx="685800" cy="33178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pic>
          <p:nvPicPr>
            <p:cNvPr id="44" name="Picture 43" descr="E:\งานบริษํทพอยส์\Present_VoIP\รูปแยก\telepho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2460" y="4466350"/>
              <a:ext cx="762000" cy="557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5604260" y="4009150"/>
              <a:ext cx="914400" cy="304800"/>
            </a:xfrm>
            <a:prstGeom prst="rect">
              <a:avLst/>
            </a:prstGeom>
            <a:gradFill rotWithShape="1">
              <a:gsLst>
                <a:gs pos="0">
                  <a:srgbClr val="8A8AFF"/>
                </a:gs>
                <a:gs pos="100000">
                  <a:srgbClr val="9F9FFF"/>
                </a:gs>
              </a:gsLst>
              <a:lin ang="16200000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PSTN</a:t>
              </a:r>
              <a:endParaRPr lang="th-TH" kern="1200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6" name="Straight Arrow Connector 45"/>
            <p:cNvCxnSpPr>
              <a:cxnSpLocks noChangeShapeType="1"/>
            </p:cNvCxnSpPr>
            <p:nvPr/>
          </p:nvCxnSpPr>
          <p:spPr bwMode="auto">
            <a:xfrm rot="16200000" flipH="1">
              <a:off x="6099560" y="4275850"/>
              <a:ext cx="304800" cy="3810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pic>
          <p:nvPicPr>
            <p:cNvPr id="47" name="Picture 46" descr="E:\งานบริษํทพอยส์\Present_VoIP\รูปแยก\telepho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7060" y="6047599"/>
              <a:ext cx="762000" cy="557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2327660" y="5742799"/>
              <a:ext cx="914400" cy="304800"/>
            </a:xfrm>
            <a:prstGeom prst="rect">
              <a:avLst/>
            </a:prstGeom>
            <a:gradFill rotWithShape="1">
              <a:gsLst>
                <a:gs pos="0">
                  <a:srgbClr val="8A8AFF"/>
                </a:gs>
                <a:gs pos="100000">
                  <a:srgbClr val="9F9FFF"/>
                </a:gs>
              </a:gsLst>
              <a:lin ang="16200000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PSTN</a:t>
              </a:r>
              <a:endParaRPr lang="th-TH" kern="1200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Cloud 26"/>
            <p:cNvSpPr>
              <a:spLocks noChangeArrowheads="1"/>
            </p:cNvSpPr>
            <p:nvPr/>
          </p:nvSpPr>
          <p:spPr bwMode="auto">
            <a:xfrm>
              <a:off x="3546860" y="5971399"/>
              <a:ext cx="1600200" cy="685800"/>
            </a:xfrm>
            <a:custGeom>
              <a:avLst/>
              <a:gdLst>
                <a:gd name="T0" fmla="*/ 1522730 w 43200"/>
                <a:gd name="T1" fmla="*/ 342900 h 43200"/>
                <a:gd name="T2" fmla="*/ 762000 w 43200"/>
                <a:gd name="T3" fmla="*/ 685070 h 43200"/>
                <a:gd name="T4" fmla="*/ 4727 w 43200"/>
                <a:gd name="T5" fmla="*/ 342900 h 43200"/>
                <a:gd name="T6" fmla="*/ 762000 w 43200"/>
                <a:gd name="T7" fmla="*/ 39211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3"/>
                  </a:cubicBezTo>
                  <a:cubicBezTo>
                    <a:pt x="20114" y="1343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0"/>
                  </a:cubicBezTo>
                  <a:cubicBezTo>
                    <a:pt x="27723" y="140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49"/>
                  </a:cubicBezTo>
                  <a:cubicBezTo>
                    <a:pt x="35888" y="149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6"/>
                  </a:cubicBezTo>
                  <a:cubicBezTo>
                    <a:pt x="30535" y="38006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7"/>
                  </a:cubicBezTo>
                  <a:cubicBezTo>
                    <a:pt x="19839" y="43357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0"/>
                  </a:cubicBezTo>
                  <a:cubicBezTo>
                    <a:pt x="9735" y="40770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09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4"/>
                  </a:cubicBezTo>
                  <a:cubicBezTo>
                    <a:pt x="3584" y="26194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gradFill rotWithShape="1">
              <a:gsLst>
                <a:gs pos="0">
                  <a:srgbClr val="8A8AFF"/>
                </a:gs>
                <a:gs pos="100000">
                  <a:srgbClr val="9F9FFF"/>
                </a:gs>
              </a:gsLst>
              <a:lin ang="16200000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Internet</a:t>
              </a:r>
              <a:endParaRPr lang="th-TH" kern="1200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50" name="Picture 49" descr="E:\งานบริษํทพอยส์\Present_VoIP\รูปแยก\telepho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2460" y="6047599"/>
              <a:ext cx="762000" cy="557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5299460" y="5666599"/>
              <a:ext cx="914400" cy="304800"/>
            </a:xfrm>
            <a:prstGeom prst="rect">
              <a:avLst/>
            </a:prstGeom>
            <a:gradFill rotWithShape="1">
              <a:gsLst>
                <a:gs pos="0">
                  <a:srgbClr val="8A8AFF"/>
                </a:gs>
                <a:gs pos="100000">
                  <a:srgbClr val="9F9FFF"/>
                </a:gs>
              </a:gsLst>
              <a:lin ang="16200000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PSTN</a:t>
              </a:r>
              <a:endParaRPr lang="th-TH" kern="1200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52" name="Straight Arrow Connector 51"/>
            <p:cNvCxnSpPr>
              <a:cxnSpLocks noChangeShapeType="1"/>
            </p:cNvCxnSpPr>
            <p:nvPr/>
          </p:nvCxnSpPr>
          <p:spPr bwMode="auto">
            <a:xfrm flipV="1">
              <a:off x="2022860" y="5895199"/>
              <a:ext cx="304800" cy="1524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3" name="Straight Arrow Connector 52"/>
            <p:cNvCxnSpPr>
              <a:cxnSpLocks noChangeShapeType="1"/>
            </p:cNvCxnSpPr>
            <p:nvPr/>
          </p:nvCxnSpPr>
          <p:spPr bwMode="auto">
            <a:xfrm>
              <a:off x="3242060" y="5895199"/>
              <a:ext cx="533400" cy="2286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" name="Straight Arrow Connector 53"/>
            <p:cNvCxnSpPr>
              <a:cxnSpLocks noChangeShapeType="1"/>
            </p:cNvCxnSpPr>
            <p:nvPr/>
          </p:nvCxnSpPr>
          <p:spPr bwMode="auto">
            <a:xfrm flipV="1">
              <a:off x="4918460" y="5818999"/>
              <a:ext cx="381000" cy="3048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5" name="Straight Arrow Connector 54"/>
            <p:cNvCxnSpPr>
              <a:cxnSpLocks noChangeShapeType="1"/>
            </p:cNvCxnSpPr>
            <p:nvPr/>
          </p:nvCxnSpPr>
          <p:spPr bwMode="auto">
            <a:xfrm>
              <a:off x="6213860" y="5818999"/>
              <a:ext cx="381000" cy="3048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77960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ประโยชน์ของระบบ </a:t>
            </a:r>
            <a:r>
              <a:rPr lang="en-US" dirty="0" smtClean="0"/>
              <a:t>VoIP / IP-PBX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th-TH" dirty="0" smtClean="0"/>
              <a:t>บางส่วน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>
                <a:solidFill>
                  <a:sysClr val="windowText" lastClr="000000"/>
                </a:solidFill>
              </a:rPr>
              <a:t>ลดค่าใช้จ่าย (</a:t>
            </a:r>
            <a:r>
              <a:rPr lang="th-TH" dirty="0" err="1" smtClean="0">
                <a:solidFill>
                  <a:sysClr val="windowText" lastClr="000000"/>
                </a:solidFill>
              </a:rPr>
              <a:t>Cost</a:t>
            </a:r>
            <a:r>
              <a:rPr lang="th-TH" dirty="0" smtClean="0">
                <a:solidFill>
                  <a:sysClr val="windowText" lastClr="000000"/>
                </a:solidFill>
              </a:rPr>
              <a:t> </a:t>
            </a:r>
            <a:r>
              <a:rPr lang="th-TH" dirty="0" err="1" smtClean="0">
                <a:solidFill>
                  <a:sysClr val="windowText" lastClr="000000"/>
                </a:solidFill>
              </a:rPr>
              <a:t>Saving</a:t>
            </a:r>
            <a:r>
              <a:rPr lang="th-TH" dirty="0" smtClean="0">
                <a:solidFill>
                  <a:sysClr val="windowText" lastClr="000000"/>
                </a:solidFill>
              </a:rPr>
              <a:t>) อย่างยั่งยืน</a:t>
            </a:r>
          </a:p>
          <a:p>
            <a:r>
              <a:rPr lang="th-TH" dirty="0" smtClean="0">
                <a:solidFill>
                  <a:sysClr val="windowText" lastClr="000000"/>
                </a:solidFill>
              </a:rPr>
              <a:t>รองรับการเชื่อมต่อหลากหลายรูปแบบ</a:t>
            </a:r>
          </a:p>
          <a:p>
            <a:r>
              <a:rPr lang="th-TH" dirty="0" smtClean="0">
                <a:solidFill>
                  <a:sysClr val="windowText" lastClr="000000"/>
                </a:solidFill>
              </a:rPr>
              <a:t>เพิ่มความยืดหยุ่นในการติดต่อสื่อสาร</a:t>
            </a:r>
          </a:p>
          <a:p>
            <a:r>
              <a:rPr lang="th-TH" dirty="0" smtClean="0">
                <a:solidFill>
                  <a:sysClr val="windowText" lastClr="000000"/>
                </a:solidFill>
              </a:rPr>
              <a:t>รองรับการขยายตัวขององค์กรในอนาคต</a:t>
            </a:r>
          </a:p>
        </p:txBody>
      </p:sp>
    </p:spTree>
    <p:extLst>
      <p:ext uri="{BB962C8B-B14F-4D97-AF65-F5344CB8AC3E}">
        <p14:creationId xmlns:p14="http://schemas.microsoft.com/office/powerpoint/2010/main" val="152849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solidFill>
                  <a:sysClr val="windowText" lastClr="000000"/>
                </a:solidFill>
              </a:rPr>
              <a:t>ลดค่าใช้จ่าย (</a:t>
            </a:r>
            <a:r>
              <a:rPr lang="th-TH" dirty="0" err="1" smtClean="0">
                <a:solidFill>
                  <a:sysClr val="windowText" lastClr="000000"/>
                </a:solidFill>
              </a:rPr>
              <a:t>Cost</a:t>
            </a:r>
            <a:r>
              <a:rPr lang="th-TH" dirty="0" smtClean="0">
                <a:solidFill>
                  <a:sysClr val="windowText" lastClr="000000"/>
                </a:solidFill>
              </a:rPr>
              <a:t> </a:t>
            </a:r>
            <a:r>
              <a:rPr lang="th-TH" dirty="0" err="1" smtClean="0">
                <a:solidFill>
                  <a:sysClr val="windowText" lastClr="000000"/>
                </a:solidFill>
              </a:rPr>
              <a:t>Saving</a:t>
            </a:r>
            <a:r>
              <a:rPr lang="th-TH" dirty="0" smtClean="0">
                <a:solidFill>
                  <a:sysClr val="windowText" lastClr="000000"/>
                </a:solidFill>
              </a:rPr>
              <a:t>) อย่างยั่งยืน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>
                <a:solidFill>
                  <a:sysClr val="windowText" lastClr="000000"/>
                </a:solidFill>
              </a:rPr>
              <a:t>ลดค่าใช้จ่าย (</a:t>
            </a:r>
            <a:r>
              <a:rPr lang="th-TH" dirty="0" err="1" smtClean="0">
                <a:solidFill>
                  <a:sysClr val="windowText" lastClr="000000"/>
                </a:solidFill>
              </a:rPr>
              <a:t>Cost</a:t>
            </a:r>
            <a:r>
              <a:rPr lang="th-TH" dirty="0" smtClean="0">
                <a:solidFill>
                  <a:sysClr val="windowText" lastClr="000000"/>
                </a:solidFill>
              </a:rPr>
              <a:t> </a:t>
            </a:r>
            <a:r>
              <a:rPr lang="th-TH" dirty="0" err="1" smtClean="0">
                <a:solidFill>
                  <a:sysClr val="windowText" lastClr="000000"/>
                </a:solidFill>
              </a:rPr>
              <a:t>Savings</a:t>
            </a:r>
            <a:r>
              <a:rPr lang="th-TH" dirty="0" smtClean="0">
                <a:solidFill>
                  <a:sysClr val="windowText" lastClr="000000"/>
                </a:solidFill>
              </a:rPr>
              <a:t>) – ค่าติดตั้ง</a:t>
            </a:r>
          </a:p>
          <a:p>
            <a:r>
              <a:rPr lang="th-TH" dirty="0">
                <a:latin typeface="TH SarabunPSK"/>
                <a:cs typeface="TH SarabunPSK"/>
              </a:rPr>
              <a:t>ช่วยลดค่าใช้จ่ายในการเดินสายโทรศัพท์ โดยเดินสาย </a:t>
            </a:r>
            <a:r>
              <a:rPr lang="en-US" dirty="0">
                <a:latin typeface="TH SarabunPSK"/>
                <a:cs typeface="TH SarabunPSK"/>
              </a:rPr>
              <a:t>LAN </a:t>
            </a:r>
            <a:r>
              <a:rPr lang="th-TH" dirty="0">
                <a:latin typeface="TH SarabunPSK"/>
                <a:cs typeface="TH SarabunPSK"/>
              </a:rPr>
              <a:t>เพียงเส้นเดียวก็สามารถใช้ได้ทั้งโทรศัพท์และ</a:t>
            </a:r>
            <a:r>
              <a:rPr lang="th-TH" dirty="0" smtClean="0">
                <a:latin typeface="TH SarabunPSK"/>
                <a:cs typeface="TH SarabunPSK"/>
              </a:rPr>
              <a:t>คอมพิวเตอร์ เทียบกับระบบ </a:t>
            </a:r>
            <a:r>
              <a:rPr lang="en-US" dirty="0" smtClean="0">
                <a:latin typeface="TH SarabunPSK"/>
                <a:cs typeface="TH SarabunPSK"/>
              </a:rPr>
              <a:t>Analog </a:t>
            </a:r>
            <a:r>
              <a:rPr lang="th-TH" dirty="0" smtClean="0">
                <a:latin typeface="TH SarabunPSK"/>
                <a:cs typeface="TH SarabunPSK"/>
              </a:rPr>
              <a:t>ที่ต้องเดินสาย </a:t>
            </a:r>
            <a:r>
              <a:rPr lang="en-US" dirty="0" smtClean="0">
                <a:latin typeface="TH SarabunPSK"/>
                <a:cs typeface="TH SarabunPSK"/>
              </a:rPr>
              <a:t>LAN </a:t>
            </a:r>
            <a:r>
              <a:rPr lang="th-TH" dirty="0" smtClean="0">
                <a:latin typeface="TH SarabunPSK"/>
                <a:cs typeface="TH SarabunPSK"/>
              </a:rPr>
              <a:t>และ สายโทรศัพท์</a:t>
            </a:r>
            <a:endParaRPr lang="th-TH" dirty="0">
              <a:latin typeface="TH SarabunPSK"/>
              <a:cs typeface="TH SarabunPSK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08706" y="3133413"/>
            <a:ext cx="8805664" cy="3814527"/>
            <a:chOff x="179512" y="2492896"/>
            <a:chExt cx="8805664" cy="3814527"/>
          </a:xfrm>
        </p:grpSpPr>
        <p:sp>
          <p:nvSpPr>
            <p:cNvPr id="5" name="Rectangle 4"/>
            <p:cNvSpPr/>
            <p:nvPr/>
          </p:nvSpPr>
          <p:spPr>
            <a:xfrm>
              <a:off x="4644008" y="2708920"/>
              <a:ext cx="4320480" cy="33843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79512" y="2708920"/>
              <a:ext cx="4320480" cy="33843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solutions_06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3212976"/>
              <a:ext cx="3972227" cy="3094447"/>
            </a:xfrm>
            <a:prstGeom prst="rect">
              <a:avLst/>
            </a:prstGeom>
          </p:spPr>
        </p:pic>
        <p:pic>
          <p:nvPicPr>
            <p:cNvPr id="8" name="Picture 7" descr="solutions_06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85822" y="3212976"/>
              <a:ext cx="3734650" cy="3094447"/>
            </a:xfrm>
            <a:prstGeom prst="rect">
              <a:avLst/>
            </a:prstGeom>
          </p:spPr>
        </p:pic>
        <p:sp>
          <p:nvSpPr>
            <p:cNvPr id="9" name="ชื่อเรื่อง 1"/>
            <p:cNvSpPr txBox="1">
              <a:spLocks/>
            </p:cNvSpPr>
            <p:nvPr/>
          </p:nvSpPr>
          <p:spPr>
            <a:xfrm>
              <a:off x="385192" y="2492896"/>
              <a:ext cx="3970784" cy="8640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TH Sarabun New" pitchFamily="34" charset="-34"/>
                  <a:ea typeface="+mj-ea"/>
                  <a:cs typeface="TH Sarabun New" pitchFamily="34" charset="-34"/>
                </a:defRPr>
              </a:lvl1pPr>
            </a:lstStyle>
            <a:p>
              <a:pPr algn="ctr"/>
              <a:r>
                <a:rPr lang="th-TH" sz="3200" dirty="0">
                  <a:ln w="10541" cmpd="sng">
                    <a:noFill/>
                    <a:prstDash val="solid"/>
                  </a:ln>
                  <a:solidFill>
                    <a:srgbClr val="000000"/>
                  </a:solidFill>
                  <a:latin typeface="TH SarabunPSK"/>
                  <a:cs typeface="TH SarabunPSK"/>
                </a:rPr>
                <a:t>ระบบโทรศัพท์แบบ </a:t>
              </a:r>
              <a:r>
                <a:rPr lang="en-US" sz="3200" dirty="0">
                  <a:ln w="10541" cmpd="sng">
                    <a:noFill/>
                    <a:prstDash val="solid"/>
                  </a:ln>
                  <a:solidFill>
                    <a:srgbClr val="000000"/>
                  </a:solidFill>
                  <a:latin typeface="TH SarabunPSK"/>
                  <a:cs typeface="TH SarabunPSK"/>
                </a:rPr>
                <a:t>Analog</a:t>
              </a:r>
              <a:endParaRPr lang="th-TH" sz="3200" dirty="0">
                <a:ln w="10541" cmpd="sng">
                  <a:noFill/>
                  <a:prstDash val="solid"/>
                </a:ln>
                <a:solidFill>
                  <a:srgbClr val="000000"/>
                </a:solidFill>
                <a:latin typeface="TH SarabunPSK"/>
                <a:cs typeface="TH SarabunPSK"/>
              </a:endParaRPr>
            </a:p>
          </p:txBody>
        </p:sp>
        <p:sp>
          <p:nvSpPr>
            <p:cNvPr id="10" name="ชื่อเรื่อง 1"/>
            <p:cNvSpPr txBox="1">
              <a:spLocks/>
            </p:cNvSpPr>
            <p:nvPr/>
          </p:nvSpPr>
          <p:spPr>
            <a:xfrm>
              <a:off x="4798368" y="2492896"/>
              <a:ext cx="4186808" cy="8640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TH Sarabun New" pitchFamily="34" charset="-34"/>
                  <a:ea typeface="+mj-ea"/>
                  <a:cs typeface="TH Sarabun New" pitchFamily="34" charset="-34"/>
                </a:defRPr>
              </a:lvl1pPr>
            </a:lstStyle>
            <a:p>
              <a:pPr algn="ctr"/>
              <a:r>
                <a:rPr lang="th-TH" sz="3200" dirty="0">
                  <a:ln w="10541" cmpd="sng">
                    <a:noFill/>
                    <a:prstDash val="solid"/>
                  </a:ln>
                  <a:solidFill>
                    <a:srgbClr val="000000"/>
                  </a:solidFill>
                  <a:latin typeface="TH SarabunPSK"/>
                  <a:cs typeface="TH SarabunPSK"/>
                </a:rPr>
                <a:t>ระบบ</a:t>
              </a:r>
              <a:r>
                <a:rPr lang="th-TH" sz="3200" dirty="0" smtClean="0">
                  <a:ln w="10541" cmpd="sng">
                    <a:noFill/>
                    <a:prstDash val="solid"/>
                  </a:ln>
                  <a:solidFill>
                    <a:srgbClr val="000000"/>
                  </a:solidFill>
                  <a:latin typeface="TH SarabunPSK"/>
                  <a:cs typeface="TH SarabunPSK"/>
                </a:rPr>
                <a:t>โทรศัพท์แบบ </a:t>
              </a:r>
              <a:r>
                <a:rPr lang="en-US" sz="3200" dirty="0">
                  <a:ln w="10541" cmpd="sng">
                    <a:noFill/>
                    <a:prstDash val="solid"/>
                  </a:ln>
                  <a:solidFill>
                    <a:srgbClr val="000000"/>
                  </a:solidFill>
                  <a:latin typeface="TH SarabunPSK"/>
                  <a:cs typeface="TH SarabunPSK"/>
                </a:rPr>
                <a:t>IP (VoIP)</a:t>
              </a:r>
              <a:endParaRPr lang="th-TH" sz="3200" dirty="0">
                <a:ln w="10541" cmpd="sng">
                  <a:noFill/>
                  <a:prstDash val="solid"/>
                </a:ln>
                <a:solidFill>
                  <a:srgbClr val="000000"/>
                </a:solidFill>
                <a:latin typeface="TH SarabunPSK"/>
                <a:cs typeface="TH SarabunPS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985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Topic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 smtClean="0"/>
              <a:t>พื้นฐานของระบบ</a:t>
            </a:r>
            <a:r>
              <a:rPr lang="en-US" dirty="0" smtClean="0"/>
              <a:t>VoIP and SIP protocol</a:t>
            </a:r>
          </a:p>
          <a:p>
            <a:r>
              <a:rPr lang="en-US" dirty="0" smtClean="0"/>
              <a:t>VoIP </a:t>
            </a:r>
            <a:r>
              <a:rPr lang="th-TH" dirty="0" smtClean="0"/>
              <a:t>ทำงานอย่างไร</a:t>
            </a:r>
            <a:endParaRPr lang="en-US" dirty="0" smtClean="0"/>
          </a:p>
          <a:p>
            <a:r>
              <a:rPr lang="th-TH" dirty="0" smtClean="0"/>
              <a:t>ประโยชน์ของระบบ </a:t>
            </a:r>
            <a:r>
              <a:rPr lang="en-US" dirty="0" smtClean="0"/>
              <a:t>VoIP/IP-PBX</a:t>
            </a:r>
            <a:endParaRPr lang="th-TH" dirty="0" smtClean="0"/>
          </a:p>
          <a:p>
            <a:r>
              <a:rPr lang="th-TH" dirty="0" smtClean="0"/>
              <a:t>การทำงานโดยคร่าวๆ ของ </a:t>
            </a:r>
            <a:r>
              <a:rPr lang="en-US" dirty="0" smtClean="0"/>
              <a:t>SIP Protocols </a:t>
            </a:r>
          </a:p>
          <a:p>
            <a:r>
              <a:rPr lang="th-TH" dirty="0" smtClean="0"/>
              <a:t>ระบบ </a:t>
            </a:r>
            <a:r>
              <a:rPr lang="en-US" dirty="0" smtClean="0"/>
              <a:t>PSTN </a:t>
            </a:r>
            <a:r>
              <a:rPr lang="th-TH" dirty="0" smtClean="0"/>
              <a:t>และ รูปแบบในการเชื่อมต่อ</a:t>
            </a:r>
          </a:p>
          <a:p>
            <a:r>
              <a:rPr lang="th-TH" dirty="0" smtClean="0"/>
              <a:t>ประโยชน์ของ ​</a:t>
            </a:r>
            <a:r>
              <a:rPr lang="en-US" dirty="0" smtClean="0"/>
              <a:t>VoIP/IP-PBX </a:t>
            </a:r>
            <a:r>
              <a:rPr lang="th-TH" dirty="0" smtClean="0"/>
              <a:t>กับธุรกิจ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74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solidFill>
                  <a:sysClr val="windowText" lastClr="000000"/>
                </a:solidFill>
              </a:rPr>
              <a:t>ลดค่าใช้จ่าย (</a:t>
            </a:r>
            <a:r>
              <a:rPr lang="th-TH" dirty="0" err="1" smtClean="0">
                <a:solidFill>
                  <a:sysClr val="windowText" lastClr="000000"/>
                </a:solidFill>
              </a:rPr>
              <a:t>Cost</a:t>
            </a:r>
            <a:r>
              <a:rPr lang="th-TH" dirty="0" smtClean="0">
                <a:solidFill>
                  <a:sysClr val="windowText" lastClr="000000"/>
                </a:solidFill>
              </a:rPr>
              <a:t> </a:t>
            </a:r>
            <a:r>
              <a:rPr lang="th-TH" dirty="0" err="1" smtClean="0">
                <a:solidFill>
                  <a:sysClr val="windowText" lastClr="000000"/>
                </a:solidFill>
              </a:rPr>
              <a:t>Saving</a:t>
            </a:r>
            <a:r>
              <a:rPr lang="th-TH" dirty="0" smtClean="0">
                <a:solidFill>
                  <a:sysClr val="windowText" lastClr="000000"/>
                </a:solidFill>
              </a:rPr>
              <a:t>) อย่างยั่งยืน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>
                <a:solidFill>
                  <a:sysClr val="windowText" lastClr="000000"/>
                </a:solidFill>
              </a:rPr>
              <a:t>ลดค่าใช้จ่ายในการ</a:t>
            </a:r>
            <a:r>
              <a:rPr lang="en-US" dirty="0" smtClean="0">
                <a:solidFill>
                  <a:sysClr val="windowText" lastClr="000000"/>
                </a:solidFill>
              </a:rPr>
              <a:t> upgrade </a:t>
            </a:r>
            <a:r>
              <a:rPr lang="th-TH" dirty="0" smtClean="0">
                <a:solidFill>
                  <a:sysClr val="windowText" lastClr="000000"/>
                </a:solidFill>
              </a:rPr>
              <a:t>ระบบ</a:t>
            </a:r>
            <a:br>
              <a:rPr lang="th-TH" dirty="0" smtClean="0">
                <a:solidFill>
                  <a:sysClr val="windowText" lastClr="000000"/>
                </a:solidFill>
              </a:rPr>
            </a:br>
            <a:r>
              <a:rPr lang="th-TH" dirty="0" smtClean="0">
                <a:latin typeface="TH SarabunPSK"/>
                <a:cs typeface="TH SarabunPSK"/>
              </a:rPr>
              <a:t>โดยระบบ </a:t>
            </a:r>
            <a:r>
              <a:rPr lang="en-US" dirty="0" smtClean="0">
                <a:latin typeface="TH SarabunPSK"/>
                <a:cs typeface="TH SarabunPSK"/>
              </a:rPr>
              <a:t>IP-PBX </a:t>
            </a:r>
            <a:r>
              <a:rPr lang="th-TH" dirty="0" smtClean="0">
                <a:latin typeface="TH SarabunPSK"/>
                <a:cs typeface="TH SarabunPSK"/>
              </a:rPr>
              <a:t>เป็น </a:t>
            </a:r>
            <a:r>
              <a:rPr lang="en-US" dirty="0" smtClean="0">
                <a:latin typeface="TH SarabunPSK"/>
                <a:cs typeface="TH SarabunPSK"/>
              </a:rPr>
              <a:t>software based </a:t>
            </a:r>
            <a:r>
              <a:rPr lang="th-TH" dirty="0" smtClean="0">
                <a:latin typeface="TH SarabunPSK"/>
                <a:cs typeface="TH SarabunPSK"/>
              </a:rPr>
              <a:t>ฉะนั้นการเพิ่ม </a:t>
            </a:r>
            <a:r>
              <a:rPr lang="en-US" dirty="0" smtClean="0">
                <a:latin typeface="TH SarabunPSK"/>
                <a:cs typeface="TH SarabunPSK"/>
              </a:rPr>
              <a:t>features </a:t>
            </a:r>
            <a:r>
              <a:rPr lang="th-TH" dirty="0" smtClean="0">
                <a:latin typeface="TH SarabunPSK"/>
                <a:cs typeface="TH SarabunPSK"/>
              </a:rPr>
              <a:t>ต่าง ๆ</a:t>
            </a:r>
            <a:r>
              <a:rPr lang="en-US" dirty="0" smtClean="0">
                <a:latin typeface="TH SarabunPSK"/>
                <a:cs typeface="TH SarabunPSK"/>
              </a:rPr>
              <a:t> </a:t>
            </a:r>
            <a:r>
              <a:rPr lang="th-TH" dirty="0" smtClean="0">
                <a:latin typeface="TH SarabunPSK"/>
                <a:cs typeface="TH SarabunPSK"/>
              </a:rPr>
              <a:t>จึงทำได้โดยมีผลกระทบกันการปรับ </a:t>
            </a:r>
            <a:r>
              <a:rPr lang="en-US" dirty="0" smtClean="0">
                <a:latin typeface="TH SarabunPSK"/>
                <a:cs typeface="TH SarabunPSK"/>
              </a:rPr>
              <a:t>Hardware </a:t>
            </a:r>
            <a:r>
              <a:rPr lang="th-TH" dirty="0" smtClean="0">
                <a:latin typeface="TH SarabunPSK"/>
                <a:cs typeface="TH SarabunPSK"/>
              </a:rPr>
              <a:t>น้อยกว่าระบบตู้สาขาเดิม</a:t>
            </a:r>
          </a:p>
          <a:p>
            <a:r>
              <a:rPr lang="th-TH" dirty="0" smtClean="0">
                <a:latin typeface="TH SarabunPSK"/>
                <a:cs typeface="TH SarabunPSK"/>
              </a:rPr>
              <a:t>ไม่มีค่าโทรศัพท์ภายในระบบ</a:t>
            </a:r>
            <a:br>
              <a:rPr lang="th-TH" dirty="0" smtClean="0">
                <a:latin typeface="TH SarabunPSK"/>
                <a:cs typeface="TH SarabunPSK"/>
              </a:rPr>
            </a:br>
            <a:r>
              <a:rPr lang="th-TH" dirty="0" smtClean="0">
                <a:latin typeface="TH SarabunPSK"/>
                <a:cs typeface="TH SarabunPSK"/>
              </a:rPr>
              <a:t>ระบบ </a:t>
            </a:r>
            <a:r>
              <a:rPr lang="en-US" dirty="0" smtClean="0">
                <a:latin typeface="TH SarabunPSK"/>
                <a:cs typeface="TH SarabunPSK"/>
              </a:rPr>
              <a:t>VoIP/IP-PBX </a:t>
            </a:r>
            <a:r>
              <a:rPr lang="th-TH" dirty="0" smtClean="0">
                <a:latin typeface="TH SarabunPSK"/>
                <a:cs typeface="TH SarabunPSK"/>
              </a:rPr>
              <a:t>เป็นการสื่อสารผ่านช่องทางของระบบเครือข่าย ฉะนั้นจึ่งไม่มีค่าใช้จ่ายในการใช้งานนอกเหนือจากค่าใช้จ่ายของระบบเครือข่าย</a:t>
            </a:r>
          </a:p>
        </p:txBody>
      </p:sp>
    </p:spTree>
    <p:extLst>
      <p:ext uri="{BB962C8B-B14F-4D97-AF65-F5344CB8AC3E}">
        <p14:creationId xmlns:p14="http://schemas.microsoft.com/office/powerpoint/2010/main" val="188278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9208" y="4567341"/>
            <a:ext cx="1446477" cy="9285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solidFill>
                  <a:sysClr val="windowText" lastClr="000000"/>
                </a:solidFill>
              </a:rPr>
              <a:t>ลดค่าใช้จ่าย (</a:t>
            </a:r>
            <a:r>
              <a:rPr lang="th-TH" dirty="0" err="1" smtClean="0">
                <a:solidFill>
                  <a:sysClr val="windowText" lastClr="000000"/>
                </a:solidFill>
              </a:rPr>
              <a:t>Cost</a:t>
            </a:r>
            <a:r>
              <a:rPr lang="th-TH" dirty="0" smtClean="0">
                <a:solidFill>
                  <a:sysClr val="windowText" lastClr="000000"/>
                </a:solidFill>
              </a:rPr>
              <a:t> </a:t>
            </a:r>
            <a:r>
              <a:rPr lang="th-TH" dirty="0" err="1" smtClean="0">
                <a:solidFill>
                  <a:sysClr val="windowText" lastClr="000000"/>
                </a:solidFill>
              </a:rPr>
              <a:t>Saving</a:t>
            </a:r>
            <a:r>
              <a:rPr lang="th-TH" dirty="0" smtClean="0">
                <a:solidFill>
                  <a:sysClr val="windowText" lastClr="000000"/>
                </a:solidFill>
              </a:rPr>
              <a:t>) อย่างยั่งยืน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>
                <a:latin typeface="TH SarabunPSK"/>
                <a:cs typeface="TH SarabunPSK"/>
              </a:rPr>
              <a:t>ลดค่าโทรศัพท์ในการโทรออกเบอร์ภายนอกผ่าน </a:t>
            </a:r>
            <a:r>
              <a:rPr lang="en-US" dirty="0" smtClean="0">
                <a:latin typeface="TH SarabunPSK"/>
                <a:cs typeface="TH SarabunPSK"/>
              </a:rPr>
              <a:t>VoIP Operator</a:t>
            </a:r>
            <a:r>
              <a:rPr lang="th-TH" dirty="0" smtClean="0">
                <a:latin typeface="TH SarabunPSK"/>
                <a:cs typeface="TH SarabunPSK"/>
              </a:rPr>
              <a:t/>
            </a:r>
            <a:br>
              <a:rPr lang="th-TH" dirty="0" smtClean="0">
                <a:latin typeface="TH SarabunPSK"/>
                <a:cs typeface="TH SarabunPSK"/>
              </a:rPr>
            </a:br>
            <a:r>
              <a:rPr lang="th-TH" dirty="0" smtClean="0">
                <a:latin typeface="TH SarabunPSK"/>
                <a:cs typeface="TH SarabunPSK"/>
              </a:rPr>
              <a:t>ระบบ </a:t>
            </a:r>
            <a:r>
              <a:rPr lang="en-US" dirty="0" smtClean="0">
                <a:latin typeface="TH SarabunPSK"/>
                <a:cs typeface="TH SarabunPSK"/>
              </a:rPr>
              <a:t>VoIP/IP-PBX </a:t>
            </a:r>
            <a:r>
              <a:rPr lang="th-TH" dirty="0" smtClean="0">
                <a:latin typeface="TH SarabunPSK"/>
                <a:cs typeface="TH SarabunPSK"/>
              </a:rPr>
              <a:t>รอง</a:t>
            </a:r>
            <a:r>
              <a:rPr lang="th-TH" dirty="0" err="1" smtClean="0">
                <a:latin typeface="TH SarabunPSK"/>
                <a:cs typeface="TH SarabunPSK"/>
              </a:rPr>
              <a:t>รัับ</a:t>
            </a:r>
            <a:r>
              <a:rPr lang="th-TH" dirty="0" smtClean="0">
                <a:latin typeface="TH SarabunPSK"/>
                <a:cs typeface="TH SarabunPSK"/>
              </a:rPr>
              <a:t>การเชื่อมต่อกับผู้ให้บริการโทรศัพท์ได้ทั้งในและต่างประเทศ ฉะนั้นการโทรศัพท์ไปยังต่างประเทศจึงมีค่าใช้จ่ายใกล้เคียงกับการโทรภายในประเทศ ของประเทศปลายทางที่เราต้องการโทรไปหา</a:t>
            </a:r>
          </a:p>
          <a:p>
            <a:endParaRPr lang="th-TH" dirty="0">
              <a:latin typeface="TH SarabunPSK"/>
              <a:cs typeface="TH SarabunPSK"/>
            </a:endParaRPr>
          </a:p>
        </p:txBody>
      </p:sp>
      <p:sp>
        <p:nvSpPr>
          <p:cNvPr id="4" name="Cloud 3"/>
          <p:cNvSpPr/>
          <p:nvPr/>
        </p:nvSpPr>
        <p:spPr>
          <a:xfrm>
            <a:off x="4152273" y="3159399"/>
            <a:ext cx="3222885" cy="172386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INTERNET</a:t>
            </a:r>
            <a:br>
              <a:rPr lang="en-US" dirty="0" smtClean="0"/>
            </a:br>
            <a:r>
              <a:rPr lang="en-US" dirty="0" smtClean="0"/>
              <a:t>NETWORK</a:t>
            </a:r>
            <a:endParaRPr lang="en-US" dirty="0"/>
          </a:p>
        </p:txBody>
      </p:sp>
      <p:sp>
        <p:nvSpPr>
          <p:cNvPr id="5" name="Cloud 4"/>
          <p:cNvSpPr/>
          <p:nvPr/>
        </p:nvSpPr>
        <p:spPr>
          <a:xfrm>
            <a:off x="4152273" y="4988517"/>
            <a:ext cx="3222885" cy="181533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PSTN Network</a:t>
            </a:r>
            <a:endParaRPr lang="en-US" dirty="0"/>
          </a:p>
        </p:txBody>
      </p:sp>
      <p:sp>
        <p:nvSpPr>
          <p:cNvPr id="12" name="Cloud 11"/>
          <p:cNvSpPr/>
          <p:nvPr/>
        </p:nvSpPr>
        <p:spPr>
          <a:xfrm>
            <a:off x="7374476" y="4883267"/>
            <a:ext cx="3222885" cy="181533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PSTN Network</a:t>
            </a:r>
            <a:br>
              <a:rPr lang="en-US" dirty="0" smtClean="0"/>
            </a:br>
            <a:r>
              <a:rPr lang="th-TH" dirty="0" smtClean="0"/>
              <a:t>ประเทศ </a:t>
            </a:r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3" name="Cloud 12"/>
          <p:cNvSpPr/>
          <p:nvPr/>
        </p:nvSpPr>
        <p:spPr>
          <a:xfrm>
            <a:off x="930070" y="4968478"/>
            <a:ext cx="3222885" cy="181533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PSTN Network</a:t>
            </a:r>
            <a:br>
              <a:rPr lang="en-US" dirty="0" smtClean="0"/>
            </a:br>
            <a:r>
              <a:rPr lang="th-TH" dirty="0" smtClean="0"/>
              <a:t>ประเทศ </a:t>
            </a:r>
            <a:r>
              <a:rPr lang="en-US" dirty="0" smtClean="0"/>
              <a:t>A</a:t>
            </a:r>
            <a:endParaRPr lang="en-US" dirty="0"/>
          </a:p>
        </p:txBody>
      </p:sp>
      <p:cxnSp>
        <p:nvCxnSpPr>
          <p:cNvPr id="11" name="Curved Connector 10"/>
          <p:cNvCxnSpPr/>
          <p:nvPr/>
        </p:nvCxnSpPr>
        <p:spPr>
          <a:xfrm>
            <a:off x="1079292" y="5034113"/>
            <a:ext cx="9833547" cy="227435"/>
          </a:xfrm>
          <a:prstGeom prst="curvedConnector3">
            <a:avLst/>
          </a:prstGeom>
          <a:ln w="762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29" y="4569761"/>
            <a:ext cx="1179767" cy="7573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965" y="2978249"/>
            <a:ext cx="1703674" cy="1703674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3383405" y="3944895"/>
            <a:ext cx="7644984" cy="1086731"/>
          </a:xfrm>
          <a:custGeom>
            <a:avLst/>
            <a:gdLst>
              <a:gd name="connsiteX0" fmla="*/ 0 w 7644984"/>
              <a:gd name="connsiteY0" fmla="*/ 0 h 1086731"/>
              <a:gd name="connsiteX1" fmla="*/ 4542020 w 7644984"/>
              <a:gd name="connsiteY1" fmla="*/ 959370 h 1086731"/>
              <a:gd name="connsiteX2" fmla="*/ 7240249 w 7644984"/>
              <a:gd name="connsiteY2" fmla="*/ 1079292 h 1086731"/>
              <a:gd name="connsiteX3" fmla="*/ 7644984 w 7644984"/>
              <a:gd name="connsiteY3" fmla="*/ 989351 h 108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44984" h="1086731">
                <a:moveTo>
                  <a:pt x="0" y="0"/>
                </a:moveTo>
                <a:cubicBezTo>
                  <a:pt x="1667656" y="389744"/>
                  <a:pt x="3335312" y="779488"/>
                  <a:pt x="4542020" y="959370"/>
                </a:cubicBezTo>
                <a:cubicBezTo>
                  <a:pt x="5748728" y="1139252"/>
                  <a:pt x="6723088" y="1074295"/>
                  <a:pt x="7240249" y="1079292"/>
                </a:cubicBezTo>
                <a:cubicBezTo>
                  <a:pt x="7757410" y="1084289"/>
                  <a:pt x="7602512" y="1024328"/>
                  <a:pt x="7644984" y="989351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564864">
            <a:off x="7101707" y="4536735"/>
            <a:ext cx="1110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VoIP Calls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25217" y="4882747"/>
            <a:ext cx="1702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Traditional Calls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7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solidFill>
                  <a:sysClr val="windowText" lastClr="000000"/>
                </a:solidFill>
              </a:rPr>
              <a:t>รองรับการเชื่อมต่อหลากหลายรูปแบบ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>
                <a:latin typeface="TH SarabunPSK"/>
                <a:cs typeface="TH SarabunPSK"/>
              </a:rPr>
              <a:t>ระบบ </a:t>
            </a:r>
            <a:r>
              <a:rPr lang="en-US" dirty="0" smtClean="0">
                <a:latin typeface="TH SarabunPSK"/>
                <a:cs typeface="TH SarabunPSK"/>
              </a:rPr>
              <a:t>VoIP/IP-PBX </a:t>
            </a:r>
            <a:r>
              <a:rPr lang="th-TH" dirty="0" smtClean="0">
                <a:latin typeface="TH SarabunPSK"/>
                <a:cs typeface="TH SarabunPSK"/>
              </a:rPr>
              <a:t>รองรับการเชื่อมต่อกับอุปกรณ์ที่หลากหลายกว่า รองรับการใช้งานทั้งระบบภาพและเสียง รวมถึงสามารถนำไปประยุกต์ในการใช้งานในรูปแบบ</a:t>
            </a:r>
            <a:r>
              <a:rPr lang="th-TH" dirty="0" err="1" smtClean="0">
                <a:latin typeface="TH SarabunPSK"/>
                <a:cs typeface="TH SarabunPSK"/>
              </a:rPr>
              <a:t>อื่นๆ</a:t>
            </a:r>
            <a:r>
              <a:rPr lang="th-TH" dirty="0" smtClean="0">
                <a:latin typeface="TH SarabunPSK"/>
                <a:cs typeface="TH SarabunPSK"/>
              </a:rPr>
              <a:t> ได้อีกมาก ไม่ว่าจะเป็นระบบ </a:t>
            </a:r>
            <a:r>
              <a:rPr lang="en-US" dirty="0" smtClean="0">
                <a:latin typeface="TH SarabunPSK"/>
                <a:cs typeface="TH SarabunPSK"/>
              </a:rPr>
              <a:t>Security, </a:t>
            </a:r>
            <a:r>
              <a:rPr lang="th-TH" dirty="0" smtClean="0">
                <a:latin typeface="TH SarabunPSK"/>
                <a:cs typeface="TH SarabunPSK"/>
              </a:rPr>
              <a:t>ระบบ ประกาศ</a:t>
            </a:r>
            <a:r>
              <a:rPr lang="en-US" dirty="0" smtClean="0">
                <a:latin typeface="TH SarabunPSK"/>
                <a:cs typeface="TH SarabunPSK"/>
              </a:rPr>
              <a:t>, </a:t>
            </a:r>
            <a:r>
              <a:rPr lang="th-TH" dirty="0" smtClean="0">
                <a:latin typeface="TH SarabunPSK"/>
                <a:cs typeface="TH SarabunPSK"/>
              </a:rPr>
              <a:t>และ </a:t>
            </a:r>
            <a:r>
              <a:rPr lang="th-TH" dirty="0" err="1" smtClean="0">
                <a:latin typeface="TH SarabunPSK"/>
                <a:cs typeface="TH SarabunPSK"/>
              </a:rPr>
              <a:t>อื่นๆ</a:t>
            </a:r>
            <a:r>
              <a:rPr lang="th-TH" dirty="0" smtClean="0">
                <a:latin typeface="TH SarabunPSK"/>
                <a:cs typeface="TH SarabunPSK"/>
              </a:rPr>
              <a:t>อีกมาก</a:t>
            </a:r>
          </a:p>
          <a:p>
            <a:endParaRPr lang="th-TH" dirty="0">
              <a:latin typeface="TH SarabunPSK"/>
              <a:cs typeface="TH SarabunPSK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3698" y="4476019"/>
            <a:ext cx="1791847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Screen Shot 2558-03-05 at 11.40.5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862" y="3176468"/>
            <a:ext cx="1763687" cy="956490"/>
          </a:xfrm>
          <a:prstGeom prst="rect">
            <a:avLst/>
          </a:prstGeom>
        </p:spPr>
      </p:pic>
      <p:pic>
        <p:nvPicPr>
          <p:cNvPr id="21" name="Picture 20" descr="Screen Shot 2558-06-25 at 22.20.1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470" y="5973432"/>
            <a:ext cx="1893245" cy="864096"/>
          </a:xfrm>
          <a:prstGeom prst="rect">
            <a:avLst/>
          </a:prstGeom>
        </p:spPr>
      </p:pic>
      <p:pic>
        <p:nvPicPr>
          <p:cNvPr id="25" name="Picture 24" descr="Screen Shot 2557-11-11 at 21.13.5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966" y="4712468"/>
            <a:ext cx="2998040" cy="1211607"/>
          </a:xfrm>
          <a:prstGeom prst="rect">
            <a:avLst/>
          </a:prstGeom>
        </p:spPr>
      </p:pic>
      <p:pic>
        <p:nvPicPr>
          <p:cNvPr id="26" name="Picture 25" descr="Screen Shot 2558-06-25 at 08.58.1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6736" y="6113818"/>
            <a:ext cx="3780421" cy="648072"/>
          </a:xfrm>
          <a:prstGeom prst="rect">
            <a:avLst/>
          </a:prstGeom>
        </p:spPr>
      </p:pic>
      <p:pic>
        <p:nvPicPr>
          <p:cNvPr id="27" name="Picture 26" descr="Screen Shot 2557-11-11 at 18.48.4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981" y="4444395"/>
            <a:ext cx="1097975" cy="1219972"/>
          </a:xfrm>
          <a:prstGeom prst="rect">
            <a:avLst/>
          </a:prstGeom>
        </p:spPr>
      </p:pic>
      <p:pic>
        <p:nvPicPr>
          <p:cNvPr id="28" name="Picture 27" descr="Screen Shot 2557-11-11 at 18.48.4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051" y="3761656"/>
            <a:ext cx="1008112" cy="697924"/>
          </a:xfrm>
          <a:prstGeom prst="rect">
            <a:avLst/>
          </a:prstGeom>
        </p:spPr>
      </p:pic>
      <p:pic>
        <p:nvPicPr>
          <p:cNvPr id="29" name="Picture 28" descr="Screen Shot 2557-11-11 at 18.48.54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89" y="3065190"/>
            <a:ext cx="1367009" cy="936104"/>
          </a:xfrm>
          <a:prstGeom prst="rect">
            <a:avLst/>
          </a:prstGeom>
        </p:spPr>
      </p:pic>
      <p:pic>
        <p:nvPicPr>
          <p:cNvPr id="30" name="Picture 29" descr="Screen Shot 2558-05-18 at 17.19.15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1778" y="2837658"/>
            <a:ext cx="1922818" cy="14231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1602" y="4348303"/>
            <a:ext cx="1289306" cy="1289306"/>
          </a:xfrm>
          <a:prstGeom prst="rect">
            <a:avLst/>
          </a:prstGeom>
        </p:spPr>
      </p:pic>
      <p:pic>
        <p:nvPicPr>
          <p:cNvPr id="32" name="Picture 31" descr="Screen Shot 2558-03-05 at 11.45.32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864" y="4283330"/>
            <a:ext cx="2195736" cy="18179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12998" y="5778621"/>
            <a:ext cx="1679859" cy="89738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8984" y="2730602"/>
            <a:ext cx="1838173" cy="16372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8755" y="2905325"/>
            <a:ext cx="1848347" cy="144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solidFill>
                  <a:sysClr val="windowText" lastClr="000000"/>
                </a:solidFill>
              </a:rPr>
              <a:t>รองรับการขยายตัวขององค์กรในอนาคต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>
                <a:latin typeface="TH SarabunPSK"/>
                <a:cs typeface="TH SarabunPSK"/>
              </a:rPr>
              <a:t>ระบบ </a:t>
            </a:r>
            <a:r>
              <a:rPr lang="en-US" dirty="0" smtClean="0">
                <a:latin typeface="TH SarabunPSK"/>
                <a:cs typeface="TH SarabunPSK"/>
              </a:rPr>
              <a:t>PLEXTEL IP-PBX </a:t>
            </a:r>
            <a:r>
              <a:rPr lang="th-TH" dirty="0" smtClean="0">
                <a:latin typeface="TH SarabunPSK"/>
                <a:cs typeface="TH SarabunPSK"/>
              </a:rPr>
              <a:t>รองรับการเพิ่ม </a:t>
            </a:r>
            <a:r>
              <a:rPr lang="en-US" dirty="0" smtClean="0">
                <a:latin typeface="TH SarabunPSK"/>
                <a:cs typeface="TH SarabunPSK"/>
              </a:rPr>
              <a:t>extensions* </a:t>
            </a:r>
            <a:r>
              <a:rPr lang="th-TH" dirty="0" smtClean="0">
                <a:latin typeface="TH SarabunPSK"/>
                <a:cs typeface="TH SarabunPSK"/>
              </a:rPr>
              <a:t>ได้ อีกทั้งยังสามารถเพิ่ม </a:t>
            </a:r>
            <a:r>
              <a:rPr lang="en-US" dirty="0" smtClean="0">
                <a:latin typeface="TH SarabunPSK"/>
                <a:cs typeface="TH SarabunPSK"/>
              </a:rPr>
              <a:t>SERVER </a:t>
            </a:r>
            <a:r>
              <a:rPr lang="th-TH" dirty="0" smtClean="0">
                <a:latin typeface="TH SarabunPSK"/>
                <a:cs typeface="TH SarabunPSK"/>
              </a:rPr>
              <a:t>ได้และสามารถทำให้ทั้งสอง </a:t>
            </a:r>
            <a:r>
              <a:rPr lang="en-US" dirty="0" smtClean="0">
                <a:latin typeface="TH SarabunPSK"/>
                <a:cs typeface="TH SarabunPSK"/>
              </a:rPr>
              <a:t>server </a:t>
            </a:r>
            <a:r>
              <a:rPr lang="th-TH" dirty="0" smtClean="0">
                <a:latin typeface="TH SarabunPSK"/>
                <a:cs typeface="TH SarabunPSK"/>
              </a:rPr>
              <a:t>คุยกันได้แบบไม่มี </a:t>
            </a:r>
            <a:r>
              <a:rPr lang="en-US" dirty="0" smtClean="0">
                <a:latin typeface="TH SarabunPSK"/>
                <a:cs typeface="TH SarabunPSK"/>
              </a:rPr>
              <a:t>limit </a:t>
            </a:r>
            <a:r>
              <a:rPr lang="th-TH" dirty="0" smtClean="0">
                <a:latin typeface="TH SarabunPSK"/>
                <a:cs typeface="TH SarabunPSK"/>
              </a:rPr>
              <a:t>ซึ่งต่างกับตู้สาขาระบบเดิม </a:t>
            </a:r>
            <a:br>
              <a:rPr lang="th-TH" dirty="0" smtClean="0">
                <a:latin typeface="TH SarabunPSK"/>
                <a:cs typeface="TH SarabunPSK"/>
              </a:rPr>
            </a:br>
            <a:r>
              <a:rPr lang="th-TH" dirty="0" smtClean="0">
                <a:latin typeface="TH SarabunPSK"/>
                <a:cs typeface="TH SarabunPSK"/>
              </a:rPr>
              <a:t>ฉะนั้นหากมีการเพิ่มผู้ใช้งานเกินที่ </a:t>
            </a:r>
            <a:r>
              <a:rPr lang="en-US" dirty="0" smtClean="0">
                <a:latin typeface="TH SarabunPSK"/>
                <a:cs typeface="TH SarabunPSK"/>
              </a:rPr>
              <a:t>server </a:t>
            </a:r>
            <a:r>
              <a:rPr lang="th-TH" dirty="0" smtClean="0">
                <a:latin typeface="TH SarabunPSK"/>
                <a:cs typeface="TH SarabunPSK"/>
              </a:rPr>
              <a:t>รองกรับก็สามารถที่จะเพิ่ม </a:t>
            </a:r>
            <a:r>
              <a:rPr lang="en-US" dirty="0" smtClean="0">
                <a:latin typeface="TH SarabunPSK"/>
                <a:cs typeface="TH SarabunPSK"/>
              </a:rPr>
              <a:t>server </a:t>
            </a:r>
            <a:r>
              <a:rPr lang="th-TH" dirty="0" smtClean="0">
                <a:latin typeface="TH SarabunPSK"/>
                <a:cs typeface="TH SarabunPSK"/>
              </a:rPr>
              <a:t>ได้โดยที่ไม่ต้องเปลี่ยนอุปกรณ์ใหม่ทั้งระบบ</a:t>
            </a:r>
          </a:p>
          <a:p>
            <a:endParaRPr lang="th-TH" dirty="0">
              <a:latin typeface="TH SarabunPSK"/>
              <a:cs typeface="TH SarabunPS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793529"/>
            <a:ext cx="6270885" cy="15555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655" y="4571313"/>
            <a:ext cx="6270885" cy="15555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082" y="5294263"/>
            <a:ext cx="6270885" cy="155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3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SIP protocol</a:t>
            </a:r>
            <a:endParaRPr lang="th-TH" dirty="0" smtClean="0">
              <a:solidFill>
                <a:sysClr val="windowText" lastClr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H SarabunPSK"/>
                <a:cs typeface="TH SarabunPSK"/>
              </a:rPr>
              <a:t>SIP protocol </a:t>
            </a:r>
            <a:r>
              <a:rPr lang="th-TH" dirty="0" smtClean="0">
                <a:latin typeface="TH SarabunPSK"/>
                <a:cs typeface="TH SarabunPSK"/>
              </a:rPr>
              <a:t>เป็น หนึ่งใน </a:t>
            </a:r>
            <a:r>
              <a:rPr lang="en-US" dirty="0" smtClean="0">
                <a:latin typeface="TH SarabunPSK"/>
                <a:cs typeface="TH SarabunPSK"/>
              </a:rPr>
              <a:t>protocol </a:t>
            </a:r>
            <a:r>
              <a:rPr lang="th-TH" dirty="0" smtClean="0">
                <a:latin typeface="TH SarabunPSK"/>
                <a:cs typeface="TH SarabunPSK"/>
              </a:rPr>
              <a:t>ของ ระบบ </a:t>
            </a:r>
            <a:r>
              <a:rPr lang="en-US" dirty="0" smtClean="0">
                <a:latin typeface="TH SarabunPSK"/>
                <a:cs typeface="TH SarabunPSK"/>
              </a:rPr>
              <a:t>VoIP </a:t>
            </a:r>
            <a:r>
              <a:rPr lang="th-TH" dirty="0" smtClean="0">
                <a:latin typeface="TH SarabunPSK"/>
                <a:cs typeface="TH SarabunPSK"/>
              </a:rPr>
              <a:t>ที่มีการใช้งานกับอย่างแพร่หลาย </a:t>
            </a:r>
            <a:r>
              <a:rPr lang="en-US" dirty="0" smtClean="0">
                <a:latin typeface="TH SarabunPSK"/>
                <a:cs typeface="TH SarabunPSK"/>
              </a:rPr>
              <a:t>(H.323, MGCP, IAX2, SCCP, etc.)</a:t>
            </a:r>
          </a:p>
          <a:p>
            <a:r>
              <a:rPr lang="th-TH" dirty="0" smtClean="0">
                <a:latin typeface="TH SarabunPSK"/>
                <a:cs typeface="TH SarabunPSK"/>
              </a:rPr>
              <a:t>เป็น </a:t>
            </a:r>
            <a:r>
              <a:rPr lang="en-US" dirty="0" smtClean="0">
                <a:latin typeface="TH SarabunPSK"/>
                <a:cs typeface="TH SarabunPSK"/>
              </a:rPr>
              <a:t>signal protocol </a:t>
            </a:r>
            <a:r>
              <a:rPr lang="th-TH" dirty="0" smtClean="0">
                <a:latin typeface="TH SarabunPSK"/>
                <a:cs typeface="TH SarabunPSK"/>
              </a:rPr>
              <a:t>ที่ใช้ในการ </a:t>
            </a:r>
            <a:r>
              <a:rPr lang="en-US" dirty="0" smtClean="0">
                <a:latin typeface="TH SarabunPSK"/>
                <a:cs typeface="TH SarabunPSK"/>
              </a:rPr>
              <a:t>create, manage, and terminate session</a:t>
            </a:r>
            <a:endParaRPr lang="th-TH" dirty="0" smtClean="0">
              <a:latin typeface="TH SarabunPSK"/>
              <a:cs typeface="TH SarabunPSK"/>
            </a:endParaRPr>
          </a:p>
          <a:p>
            <a:r>
              <a:rPr lang="th-TH" dirty="0" smtClean="0">
                <a:latin typeface="TH SarabunPSK"/>
                <a:cs typeface="TH SarabunPSK"/>
              </a:rPr>
              <a:t>สามารถทำงานได้</a:t>
            </a:r>
            <a:r>
              <a:rPr lang="th-TH" dirty="0" err="1" smtClean="0">
                <a:latin typeface="TH SarabunPSK"/>
                <a:cs typeface="TH SarabunPSK"/>
              </a:rPr>
              <a:t>ท้ัง</a:t>
            </a:r>
            <a:r>
              <a:rPr lang="th-TH" dirty="0" smtClean="0">
                <a:latin typeface="TH SarabunPSK"/>
                <a:cs typeface="TH SarabunPSK"/>
              </a:rPr>
              <a:t>บน </a:t>
            </a:r>
            <a:r>
              <a:rPr lang="en-US" dirty="0" smtClean="0">
                <a:latin typeface="TH SarabunPSK"/>
                <a:cs typeface="TH SarabunPSK"/>
              </a:rPr>
              <a:t>TCP </a:t>
            </a:r>
            <a:r>
              <a:rPr lang="th-TH" dirty="0" smtClean="0">
                <a:latin typeface="TH SarabunPSK"/>
                <a:cs typeface="TH SarabunPSK"/>
              </a:rPr>
              <a:t>และ </a:t>
            </a:r>
            <a:r>
              <a:rPr lang="en-US" dirty="0" smtClean="0">
                <a:latin typeface="TH SarabunPSK"/>
                <a:cs typeface="TH SarabunPSK"/>
              </a:rPr>
              <a:t>UDP</a:t>
            </a:r>
          </a:p>
          <a:p>
            <a:r>
              <a:rPr lang="th-TH" dirty="0" smtClean="0">
                <a:latin typeface="TH SarabunPSK"/>
                <a:cs typeface="TH SarabunPSK"/>
              </a:rPr>
              <a:t>การทำงานคล้าย </a:t>
            </a:r>
            <a:r>
              <a:rPr lang="en-US" dirty="0" smtClean="0">
                <a:latin typeface="TH SarabunPSK"/>
                <a:cs typeface="TH SarabunPSK"/>
              </a:rPr>
              <a:t>HTTP </a:t>
            </a:r>
          </a:p>
          <a:p>
            <a:r>
              <a:rPr lang="th-TH" dirty="0" smtClean="0">
                <a:latin typeface="TH SarabunPSK"/>
                <a:cs typeface="TH SarabunPSK"/>
              </a:rPr>
              <a:t>ต้องทำงานร่วมกับ </a:t>
            </a:r>
            <a:r>
              <a:rPr lang="en-US" dirty="0" smtClean="0">
                <a:latin typeface="TH SarabunPSK"/>
                <a:cs typeface="TH SarabunPSK"/>
              </a:rPr>
              <a:t>RTP Protocol</a:t>
            </a:r>
            <a:endParaRPr lang="th-TH" dirty="0" smtClean="0">
              <a:latin typeface="TH SarabunPSK"/>
              <a:cs typeface="TH SarabunPSK"/>
            </a:endParaRPr>
          </a:p>
          <a:p>
            <a:endParaRPr lang="th-TH" dirty="0">
              <a:latin typeface="TH SarabunPSK"/>
              <a:cs typeface="TH SarabunPSK"/>
            </a:endParaRPr>
          </a:p>
        </p:txBody>
      </p:sp>
    </p:spTree>
    <p:extLst>
      <p:ext uri="{BB962C8B-B14F-4D97-AF65-F5344CB8AC3E}">
        <p14:creationId xmlns:p14="http://schemas.microsoft.com/office/powerpoint/2010/main" val="98551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th-TH" dirty="0">
                <a:latin typeface="TH SarabunPSK"/>
                <a:cs typeface="TH SarabunPSK"/>
              </a:rPr>
              <a:t>ส่วนประกอบของ </a:t>
            </a:r>
            <a:r>
              <a:rPr lang="en-US" dirty="0">
                <a:latin typeface="TH SarabunPSK"/>
                <a:cs typeface="TH SarabunPSK"/>
              </a:rPr>
              <a:t>SIP protocol</a:t>
            </a:r>
            <a:endParaRPr lang="th-TH" dirty="0">
              <a:latin typeface="TH SarabunPSK"/>
              <a:cs typeface="TH SarabunPS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H SarabunPSK"/>
                <a:cs typeface="TH SarabunPSK"/>
              </a:rPr>
              <a:t>USER AGENT</a:t>
            </a:r>
            <a:endParaRPr lang="th-TH" dirty="0" smtClean="0">
              <a:latin typeface="TH SarabunPSK"/>
              <a:cs typeface="TH SarabunPSK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TH SarabunPSK"/>
                <a:cs typeface="TH SarabunPSK"/>
              </a:rPr>
              <a:t>User Agent Client (UAC)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TH SarabunPSK"/>
                <a:cs typeface="TH SarabunPSK"/>
              </a:rPr>
              <a:t>User Agent Client (UAC), Client part, </a:t>
            </a:r>
            <a:r>
              <a:rPr lang="th-TH" dirty="0" smtClean="0">
                <a:latin typeface="TH SarabunPSK"/>
                <a:cs typeface="TH SarabunPSK"/>
              </a:rPr>
              <a:t>ส่ง </a:t>
            </a:r>
            <a:r>
              <a:rPr lang="en-US" dirty="0" smtClean="0">
                <a:latin typeface="TH SarabunPSK"/>
                <a:cs typeface="TH SarabunPSK"/>
              </a:rPr>
              <a:t>SIP request </a:t>
            </a:r>
            <a:r>
              <a:rPr lang="th-TH" dirty="0" smtClean="0">
                <a:latin typeface="TH SarabunPSK"/>
                <a:cs typeface="TH SarabunPSK"/>
              </a:rPr>
              <a:t>ไปยัง</a:t>
            </a:r>
            <a:r>
              <a:rPr lang="en-US" dirty="0" smtClean="0">
                <a:latin typeface="TH SarabunPSK"/>
                <a:cs typeface="TH SarabunPSK"/>
              </a:rPr>
              <a:t> UAS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TH SarabunPSK"/>
                <a:cs typeface="TH SarabunPSK"/>
              </a:rPr>
              <a:t>User Agent Server (UAS)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TH SarabunPSK"/>
                <a:cs typeface="TH SarabunPSK"/>
              </a:rPr>
              <a:t>User Agent Server (UAS), Server part,</a:t>
            </a:r>
            <a:r>
              <a:rPr lang="th-TH" dirty="0">
                <a:latin typeface="TH SarabunPSK"/>
                <a:cs typeface="TH SarabunPSK"/>
              </a:rPr>
              <a:t> </a:t>
            </a:r>
            <a:r>
              <a:rPr lang="th-TH" dirty="0" smtClean="0">
                <a:latin typeface="TH SarabunPSK"/>
                <a:cs typeface="TH SarabunPSK"/>
              </a:rPr>
              <a:t>รับ </a:t>
            </a:r>
            <a:r>
              <a:rPr lang="en-US" dirty="0" smtClean="0">
                <a:latin typeface="TH SarabunPSK"/>
                <a:cs typeface="TH SarabunPSK"/>
              </a:rPr>
              <a:t>Request </a:t>
            </a:r>
            <a:r>
              <a:rPr lang="th-TH" dirty="0" smtClean="0">
                <a:latin typeface="TH SarabunPSK"/>
                <a:cs typeface="TH SarabunPSK"/>
              </a:rPr>
              <a:t>และส่ง </a:t>
            </a:r>
            <a:r>
              <a:rPr lang="en-US" dirty="0" smtClean="0">
                <a:latin typeface="TH SarabunPSK"/>
                <a:cs typeface="TH SarabunPSK"/>
              </a:rPr>
              <a:t>Response </a:t>
            </a:r>
            <a:r>
              <a:rPr lang="th-TH" dirty="0" smtClean="0">
                <a:latin typeface="TH SarabunPSK"/>
                <a:cs typeface="TH SarabunPSK"/>
              </a:rPr>
              <a:t>ไปยัง </a:t>
            </a:r>
            <a:r>
              <a:rPr lang="en-US" dirty="0" smtClean="0">
                <a:latin typeface="TH SarabunPSK"/>
                <a:cs typeface="TH SarabunPSK"/>
              </a:rPr>
              <a:t>UAC</a:t>
            </a:r>
            <a:endParaRPr lang="th-TH" dirty="0">
              <a:latin typeface="TH SarabunPSK"/>
              <a:cs typeface="TH SarabunPSK"/>
            </a:endParaRPr>
          </a:p>
        </p:txBody>
      </p:sp>
    </p:spTree>
    <p:extLst>
      <p:ext uri="{BB962C8B-B14F-4D97-AF65-F5344CB8AC3E}">
        <p14:creationId xmlns:p14="http://schemas.microsoft.com/office/powerpoint/2010/main" val="148038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th-TH" dirty="0">
                <a:latin typeface="TH SarabunPSK"/>
                <a:cs typeface="TH SarabunPSK"/>
              </a:rPr>
              <a:t>ส่วนประกอบของ </a:t>
            </a:r>
            <a:r>
              <a:rPr lang="en-US" dirty="0">
                <a:latin typeface="TH SarabunPSK"/>
                <a:cs typeface="TH SarabunPSK"/>
              </a:rPr>
              <a:t>SIP protocol</a:t>
            </a:r>
            <a:endParaRPr lang="th-TH" dirty="0">
              <a:latin typeface="TH SarabunPSK"/>
              <a:cs typeface="TH SarabunPS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H SarabunPSK"/>
                <a:cs typeface="TH SarabunPSK"/>
              </a:rPr>
              <a:t>Network Server</a:t>
            </a:r>
            <a:endParaRPr lang="th-TH" dirty="0" smtClean="0">
              <a:latin typeface="TH SarabunPSK"/>
              <a:cs typeface="TH SarabunPSK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TH SarabunPSK"/>
                <a:cs typeface="TH SarabunPSK"/>
              </a:rPr>
              <a:t>Proxy Server: </a:t>
            </a:r>
            <a:r>
              <a:rPr lang="th-TH" dirty="0" smtClean="0">
                <a:latin typeface="TH SarabunPSK"/>
                <a:cs typeface="TH SarabunPSK"/>
              </a:rPr>
              <a:t>ทำงานเป็นทั้ง </a:t>
            </a:r>
            <a:r>
              <a:rPr lang="en-US" dirty="0" smtClean="0">
                <a:latin typeface="TH SarabunPSK"/>
                <a:cs typeface="TH SarabunPSK"/>
              </a:rPr>
              <a:t>UAC/UAS</a:t>
            </a:r>
            <a:r>
              <a:rPr lang="th-TH" dirty="0" smtClean="0">
                <a:latin typeface="TH SarabunPSK"/>
                <a:cs typeface="TH SarabunPSK"/>
              </a:rPr>
              <a:t/>
            </a:r>
            <a:br>
              <a:rPr lang="th-TH" dirty="0" smtClean="0">
                <a:latin typeface="TH SarabunPSK"/>
                <a:cs typeface="TH SarabunPSK"/>
              </a:rPr>
            </a:br>
            <a:r>
              <a:rPr lang="th-TH" dirty="0" smtClean="0">
                <a:latin typeface="TH SarabunPSK"/>
                <a:cs typeface="TH SarabunPSK"/>
              </a:rPr>
              <a:t>ทำหน้าที่เป็นตัวกลางในการรับส่ง </a:t>
            </a:r>
            <a:r>
              <a:rPr lang="en-US" dirty="0" smtClean="0">
                <a:latin typeface="TH SarabunPSK"/>
                <a:cs typeface="TH SarabunPSK"/>
              </a:rPr>
              <a:t>request </a:t>
            </a:r>
            <a:r>
              <a:rPr lang="th-TH" dirty="0" err="1" smtClean="0">
                <a:latin typeface="TH SarabunPSK"/>
                <a:cs typeface="TH SarabunPSK"/>
              </a:rPr>
              <a:t>ต่างๆ</a:t>
            </a:r>
            <a:r>
              <a:rPr lang="th-TH" dirty="0" smtClean="0">
                <a:latin typeface="TH SarabunPSK"/>
                <a:cs typeface="TH SarabunPSK"/>
              </a:rPr>
              <a:t>ไปยัง ตังเอง</a:t>
            </a:r>
            <a:r>
              <a:rPr lang="en-US" dirty="0" smtClean="0">
                <a:latin typeface="TH SarabunPSK"/>
                <a:cs typeface="TH SarabunPSK"/>
              </a:rPr>
              <a:t>, Proxy</a:t>
            </a:r>
            <a:r>
              <a:rPr lang="th-TH" dirty="0" smtClean="0">
                <a:latin typeface="TH SarabunPSK"/>
                <a:cs typeface="TH SarabunPSK"/>
              </a:rPr>
              <a:t>อื่น หรือ </a:t>
            </a:r>
            <a:r>
              <a:rPr lang="en-US" dirty="0" smtClean="0">
                <a:latin typeface="TH SarabunPSK"/>
                <a:cs typeface="TH SarabunPSK"/>
              </a:rPr>
              <a:t>Client </a:t>
            </a:r>
            <a:r>
              <a:rPr lang="th-TH" dirty="0" smtClean="0">
                <a:latin typeface="TH SarabunPSK"/>
                <a:cs typeface="TH SarabunPSK"/>
              </a:rPr>
              <a:t>ในระบบ เพื่อทำการ </a:t>
            </a:r>
            <a:r>
              <a:rPr lang="en-US" dirty="0" smtClean="0">
                <a:latin typeface="TH SarabunPSK"/>
                <a:cs typeface="TH SarabunPSK"/>
              </a:rPr>
              <a:t>Routing, </a:t>
            </a:r>
            <a:r>
              <a:rPr lang="th-TH" dirty="0" smtClean="0">
                <a:latin typeface="TH SarabunPSK"/>
                <a:cs typeface="TH SarabunPSK"/>
              </a:rPr>
              <a:t>การจัดการเรื่อง </a:t>
            </a:r>
            <a:r>
              <a:rPr lang="en-US" dirty="0" smtClean="0">
                <a:latin typeface="TH SarabunPSK"/>
                <a:cs typeface="TH SarabunPSK"/>
              </a:rPr>
              <a:t>Policy </a:t>
            </a:r>
            <a:r>
              <a:rPr lang="th-TH" dirty="0" err="1" smtClean="0">
                <a:latin typeface="TH SarabunPSK"/>
                <a:cs typeface="TH SarabunPSK"/>
              </a:rPr>
              <a:t>ต่างๆ</a:t>
            </a:r>
            <a:r>
              <a:rPr lang="en-US" dirty="0" smtClean="0">
                <a:latin typeface="TH SarabunPSK"/>
                <a:cs typeface="TH SarabunPSK"/>
              </a:rPr>
              <a:t>, </a:t>
            </a:r>
            <a:r>
              <a:rPr lang="th-TH" dirty="0" smtClean="0">
                <a:latin typeface="TH SarabunPSK"/>
                <a:cs typeface="TH SarabunPSK"/>
              </a:rPr>
              <a:t>การแปลงค่า</a:t>
            </a:r>
            <a:r>
              <a:rPr lang="th-TH" dirty="0" err="1" smtClean="0">
                <a:latin typeface="TH SarabunPSK"/>
                <a:cs typeface="TH SarabunPSK"/>
              </a:rPr>
              <a:t>ต่างๆ</a:t>
            </a:r>
            <a:r>
              <a:rPr lang="en-US" dirty="0" smtClean="0">
                <a:latin typeface="TH SarabunPSK"/>
                <a:cs typeface="TH SarabunPSK"/>
              </a:rPr>
              <a:t>, </a:t>
            </a:r>
            <a:r>
              <a:rPr lang="th-TH" dirty="0" smtClean="0">
                <a:latin typeface="TH SarabunPSK"/>
                <a:cs typeface="TH SarabunPSK"/>
              </a:rPr>
              <a:t>หรือการปรับข้อมูลเพิ่มส่งต่อ</a:t>
            </a:r>
            <a:endParaRPr lang="en-US" dirty="0" smtClean="0">
              <a:latin typeface="TH SarabunPSK"/>
              <a:cs typeface="TH SarabunPSK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TH SarabunPSK"/>
                <a:cs typeface="TH SarabunPSK"/>
              </a:rPr>
              <a:t>Redirect Server: </a:t>
            </a:r>
            <a:r>
              <a:rPr lang="th-TH" dirty="0" smtClean="0">
                <a:latin typeface="TH SarabunPSK"/>
                <a:cs typeface="TH SarabunPSK"/>
              </a:rPr>
              <a:t/>
            </a:r>
            <a:br>
              <a:rPr lang="th-TH" dirty="0" smtClean="0">
                <a:latin typeface="TH SarabunPSK"/>
                <a:cs typeface="TH SarabunPSK"/>
              </a:rPr>
            </a:br>
            <a:r>
              <a:rPr lang="th-TH" dirty="0" smtClean="0">
                <a:latin typeface="TH SarabunPSK"/>
                <a:cs typeface="TH SarabunPSK"/>
              </a:rPr>
              <a:t>เป็น </a:t>
            </a:r>
            <a:r>
              <a:rPr lang="en-US" dirty="0" smtClean="0">
                <a:latin typeface="TH SarabunPSK"/>
                <a:cs typeface="TH SarabunPSK"/>
              </a:rPr>
              <a:t>UAS </a:t>
            </a:r>
            <a:r>
              <a:rPr lang="th-TH" dirty="0" smtClean="0">
                <a:latin typeface="TH SarabunPSK"/>
                <a:cs typeface="TH SarabunPSK"/>
              </a:rPr>
              <a:t>ทำหน้าที่ในการตอบรับ </a:t>
            </a:r>
            <a:r>
              <a:rPr lang="en-US" dirty="0" smtClean="0">
                <a:latin typeface="TH SarabunPSK"/>
                <a:cs typeface="TH SarabunPSK"/>
              </a:rPr>
              <a:t>3xx (redirection) Packet</a:t>
            </a:r>
            <a:r>
              <a:rPr lang="th-TH" dirty="0" smtClean="0">
                <a:latin typeface="TH SarabunPSK"/>
                <a:cs typeface="TH SarabunPSK"/>
              </a:rPr>
              <a:t> เพื่อที่จะให้ </a:t>
            </a:r>
            <a:r>
              <a:rPr lang="en-US" dirty="0" smtClean="0">
                <a:latin typeface="TH SarabunPSK"/>
                <a:cs typeface="TH SarabunPSK"/>
              </a:rPr>
              <a:t>client </a:t>
            </a:r>
            <a:r>
              <a:rPr lang="th-TH" dirty="0" smtClean="0">
                <a:latin typeface="TH SarabunPSK"/>
                <a:cs typeface="TH SarabunPSK"/>
              </a:rPr>
              <a:t>สามารถทำการติดต่อไปยัง </a:t>
            </a:r>
            <a:r>
              <a:rPr lang="en-US" dirty="0" smtClean="0">
                <a:latin typeface="TH SarabunPSK"/>
                <a:cs typeface="TH SarabunPSK"/>
              </a:rPr>
              <a:t>server </a:t>
            </a:r>
            <a:r>
              <a:rPr lang="th-TH" dirty="0" err="1" smtClean="0">
                <a:latin typeface="TH SarabunPSK"/>
                <a:cs typeface="TH SarabunPSK"/>
              </a:rPr>
              <a:t>อื่นๆ</a:t>
            </a:r>
            <a:r>
              <a:rPr lang="th-TH" dirty="0" smtClean="0">
                <a:latin typeface="TH SarabunPSK"/>
                <a:cs typeface="TH SarabunPSK"/>
              </a:rPr>
              <a:t> แทนได้</a:t>
            </a:r>
            <a:endParaRPr lang="en-US" dirty="0" smtClean="0">
              <a:latin typeface="TH SarabunPSK"/>
              <a:cs typeface="TH SarabunPSK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TH SarabunPSK"/>
                <a:cs typeface="TH SarabunPSK"/>
              </a:rPr>
              <a:t>Registrar Server: </a:t>
            </a:r>
            <a:r>
              <a:rPr lang="th-TH" dirty="0" smtClean="0">
                <a:latin typeface="TH SarabunPSK"/>
                <a:cs typeface="TH SarabunPSK"/>
              </a:rPr>
              <a:t/>
            </a:r>
            <a:br>
              <a:rPr lang="th-TH" dirty="0" smtClean="0">
                <a:latin typeface="TH SarabunPSK"/>
                <a:cs typeface="TH SarabunPSK"/>
              </a:rPr>
            </a:br>
            <a:r>
              <a:rPr lang="th-TH" dirty="0" smtClean="0">
                <a:latin typeface="TH SarabunPSK"/>
                <a:cs typeface="TH SarabunPSK"/>
              </a:rPr>
              <a:t>ทำงานรองรับการ </a:t>
            </a:r>
            <a:r>
              <a:rPr lang="en-US" dirty="0" smtClean="0">
                <a:latin typeface="TH SarabunPSK"/>
                <a:cs typeface="TH SarabunPSK"/>
              </a:rPr>
              <a:t>register </a:t>
            </a:r>
            <a:r>
              <a:rPr lang="th-TH" dirty="0" smtClean="0">
                <a:latin typeface="TH SarabunPSK"/>
                <a:cs typeface="TH SarabunPSK"/>
              </a:rPr>
              <a:t>จาก </a:t>
            </a:r>
            <a:r>
              <a:rPr lang="en-US" dirty="0" smtClean="0">
                <a:latin typeface="TH SarabunPSK"/>
                <a:cs typeface="TH SarabunPSK"/>
              </a:rPr>
              <a:t>client </a:t>
            </a:r>
            <a:r>
              <a:rPr lang="th-TH" dirty="0" smtClean="0">
                <a:latin typeface="TH SarabunPSK"/>
                <a:cs typeface="TH SarabunPSK"/>
              </a:rPr>
              <a:t>เพื่อแจ้งตำแหน่ง </a:t>
            </a:r>
            <a:r>
              <a:rPr lang="en-US" dirty="0" smtClean="0">
                <a:latin typeface="TH SarabunPSK"/>
                <a:cs typeface="TH SarabunPSK"/>
              </a:rPr>
              <a:t>(IP-Address</a:t>
            </a:r>
            <a:r>
              <a:rPr lang="th-TH" dirty="0" smtClean="0">
                <a:latin typeface="TH SarabunPSK"/>
                <a:cs typeface="TH SarabunPSK"/>
              </a:rPr>
              <a:t> ของตนเอง </a:t>
            </a:r>
            <a:r>
              <a:rPr lang="en-US" dirty="0" smtClean="0">
                <a:latin typeface="TH SarabunPSK"/>
                <a:cs typeface="TH SarabunPSK"/>
              </a:rPr>
              <a:t/>
            </a:r>
            <a:br>
              <a:rPr lang="en-US" dirty="0" smtClean="0">
                <a:latin typeface="TH SarabunPSK"/>
                <a:cs typeface="TH SarabunPSK"/>
              </a:rPr>
            </a:br>
            <a:r>
              <a:rPr lang="th-TH" dirty="0" smtClean="0">
                <a:latin typeface="TH SarabunPSK"/>
                <a:cs typeface="TH SarabunPSK"/>
              </a:rPr>
              <a:t>โดย </a:t>
            </a:r>
            <a:r>
              <a:rPr lang="en-US" dirty="0" smtClean="0">
                <a:latin typeface="TH SarabunPSK"/>
                <a:cs typeface="TH SarabunPSK"/>
              </a:rPr>
              <a:t>Client </a:t>
            </a:r>
            <a:r>
              <a:rPr lang="th-TH" dirty="0" smtClean="0">
                <a:latin typeface="TH SarabunPSK"/>
                <a:cs typeface="TH SarabunPSK"/>
              </a:rPr>
              <a:t>จะมีการ ส่ง </a:t>
            </a:r>
            <a:r>
              <a:rPr lang="en-US" dirty="0" smtClean="0">
                <a:latin typeface="TH SarabunPSK"/>
                <a:cs typeface="TH SarabunPSK"/>
              </a:rPr>
              <a:t>REGISTER Packet </a:t>
            </a:r>
            <a:r>
              <a:rPr lang="th-TH" dirty="0" smtClean="0">
                <a:latin typeface="TH SarabunPSK"/>
                <a:cs typeface="TH SarabunPSK"/>
              </a:rPr>
              <a:t>มายัง </a:t>
            </a:r>
            <a:r>
              <a:rPr lang="en-US" dirty="0" smtClean="0">
                <a:latin typeface="TH SarabunPSK"/>
                <a:cs typeface="TH SarabunPSK"/>
              </a:rPr>
              <a:t>Registrar Server </a:t>
            </a:r>
            <a:r>
              <a:rPr lang="th-TH" dirty="0" smtClean="0">
                <a:latin typeface="TH SarabunPSK"/>
                <a:cs typeface="TH SarabunPSK"/>
              </a:rPr>
              <a:t>ตามช่วงเวลา ตลอดเวลา</a:t>
            </a:r>
            <a:endParaRPr lang="en-US" dirty="0" smtClean="0">
              <a:latin typeface="TH SarabunPSK"/>
              <a:cs typeface="TH SarabunPSK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TH SarabunPSK"/>
                <a:cs typeface="TH SarabunPSK"/>
              </a:rPr>
              <a:t>Location Server:</a:t>
            </a:r>
            <a:r>
              <a:rPr lang="th-TH" dirty="0" smtClean="0">
                <a:latin typeface="TH SarabunPSK"/>
                <a:cs typeface="TH SarabunPSK"/>
              </a:rPr>
              <a:t/>
            </a:r>
            <a:br>
              <a:rPr lang="th-TH" dirty="0" smtClean="0">
                <a:latin typeface="TH SarabunPSK"/>
                <a:cs typeface="TH SarabunPSK"/>
              </a:rPr>
            </a:br>
            <a:r>
              <a:rPr lang="th-TH" dirty="0" smtClean="0">
                <a:latin typeface="TH SarabunPSK"/>
                <a:cs typeface="TH SarabunPSK"/>
              </a:rPr>
              <a:t>ทำหน้าที่เก็บค่าตำแหน่งของ </a:t>
            </a:r>
            <a:r>
              <a:rPr lang="en-US" dirty="0" smtClean="0">
                <a:latin typeface="TH SarabunPSK"/>
                <a:cs typeface="TH SarabunPSK"/>
              </a:rPr>
              <a:t>client </a:t>
            </a:r>
            <a:r>
              <a:rPr lang="th-TH" dirty="0" smtClean="0">
                <a:latin typeface="TH SarabunPSK"/>
                <a:cs typeface="TH SarabunPSK"/>
              </a:rPr>
              <a:t>ที่ </a:t>
            </a:r>
            <a:r>
              <a:rPr lang="en-US" dirty="0" smtClean="0">
                <a:latin typeface="TH SarabunPSK"/>
                <a:cs typeface="TH SarabunPSK"/>
              </a:rPr>
              <a:t>register </a:t>
            </a:r>
            <a:r>
              <a:rPr lang="th-TH" dirty="0" smtClean="0">
                <a:latin typeface="TH SarabunPSK"/>
                <a:cs typeface="TH SarabunPSK"/>
              </a:rPr>
              <a:t>มายัง </a:t>
            </a:r>
            <a:r>
              <a:rPr lang="en-US" dirty="0" smtClean="0">
                <a:latin typeface="TH SarabunPSK"/>
                <a:cs typeface="TH SarabunPSK"/>
              </a:rPr>
              <a:t>Registrar Server</a:t>
            </a:r>
          </a:p>
        </p:txBody>
      </p:sp>
    </p:spTree>
    <p:extLst>
      <p:ext uri="{BB962C8B-B14F-4D97-AF65-F5344CB8AC3E}">
        <p14:creationId xmlns:p14="http://schemas.microsoft.com/office/powerpoint/2010/main" val="112681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latin typeface="TH SarabunPSK"/>
                <a:cs typeface="TH SarabunPSK"/>
              </a:rPr>
              <a:t>SIP message type</a:t>
            </a:r>
            <a:br>
              <a:rPr lang="en-US" dirty="0">
                <a:latin typeface="TH SarabunPSK"/>
                <a:cs typeface="TH SarabunPSK"/>
              </a:rPr>
            </a:br>
            <a:r>
              <a:rPr lang="en-US" dirty="0">
                <a:latin typeface="TH SarabunPSK"/>
                <a:cs typeface="TH SarabunPSK"/>
              </a:rPr>
              <a:t>Request (client -&gt; server)</a:t>
            </a:r>
            <a:endParaRPr lang="th-TH" dirty="0">
              <a:latin typeface="TH SarabunPSK"/>
              <a:cs typeface="TH SarabunPS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TH SarabunPSK"/>
                <a:cs typeface="TH SarabunPSK"/>
              </a:rPr>
              <a:t>INVITE :		Invites a user to a call 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TH SarabunPSK"/>
                <a:cs typeface="TH SarabunPSK"/>
              </a:rPr>
              <a:t>ACK : 		Acknowledgement is used to facilitate reliable message exchange for INVITEs.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TH SarabunPSK"/>
                <a:cs typeface="TH SarabunPSK"/>
              </a:rPr>
              <a:t>BYE :		Terminates a connection between users 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TH SarabunPSK"/>
                <a:cs typeface="TH SarabunPSK"/>
              </a:rPr>
              <a:t>CANCEL:		Terminates a request, or search, for a user. It is used if a client sends an INVITE and then changes its decision to call the recipient. 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TH SarabunPSK"/>
                <a:cs typeface="TH SarabunPSK"/>
              </a:rPr>
              <a:t>OPTIONS:	Solicits information about a server's capabilities. 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TH SarabunPSK"/>
                <a:cs typeface="TH SarabunPSK"/>
              </a:rPr>
              <a:t>REGISTER :	Registers a user's current location 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TH SarabunPSK"/>
                <a:cs typeface="TH SarabunPSK"/>
              </a:rPr>
              <a:t>INFO :		Used for mid-session signaling</a:t>
            </a:r>
          </a:p>
        </p:txBody>
      </p:sp>
    </p:spTree>
    <p:extLst>
      <p:ext uri="{BB962C8B-B14F-4D97-AF65-F5344CB8AC3E}">
        <p14:creationId xmlns:p14="http://schemas.microsoft.com/office/powerpoint/2010/main" val="44171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 smtClean="0">
                <a:latin typeface="TH SarabunPSK"/>
                <a:cs typeface="TH SarabunPSK"/>
              </a:rPr>
              <a:t>SIP message type</a:t>
            </a:r>
            <a:br>
              <a:rPr lang="en-US" dirty="0" smtClean="0">
                <a:latin typeface="TH SarabunPSK"/>
                <a:cs typeface="TH SarabunPSK"/>
              </a:rPr>
            </a:br>
            <a:r>
              <a:rPr lang="en-US" dirty="0" smtClean="0">
                <a:latin typeface="TH SarabunPSK"/>
                <a:cs typeface="TH SarabunPSK"/>
              </a:rPr>
              <a:t>Response (server-&gt;client)</a:t>
            </a:r>
            <a:endParaRPr lang="th-TH" dirty="0">
              <a:latin typeface="TH SarabunPSK"/>
              <a:cs typeface="TH SarabunPS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TH SarabunPSK"/>
                <a:cs typeface="TH SarabunPSK"/>
              </a:rPr>
              <a:t>Provisional 		(1xx) – not terminate SIP transaction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TH SarabunPSK"/>
                <a:cs typeface="TH SarabunPSK"/>
              </a:rPr>
              <a:t>Successful 		(2xx)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TH SarabunPSK"/>
                <a:cs typeface="TH SarabunPSK"/>
              </a:rPr>
              <a:t>Redirection 		(3xx)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TH SarabunPSK"/>
                <a:cs typeface="TH SarabunPSK"/>
              </a:rPr>
              <a:t>Client Failure 		(4xx)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TH SarabunPSK"/>
                <a:cs typeface="TH SarabunPSK"/>
              </a:rPr>
              <a:t>Server Failure 		(5xx)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TH SarabunPSK"/>
                <a:cs typeface="TH SarabunPSK"/>
              </a:rPr>
              <a:t>Global Failure 		(6xx)</a:t>
            </a:r>
            <a:br>
              <a:rPr lang="en-US" dirty="0" smtClean="0">
                <a:latin typeface="TH SarabunPSK"/>
                <a:cs typeface="TH SarabunPSK"/>
              </a:rPr>
            </a:br>
            <a:endParaRPr lang="en-US" dirty="0" smtClean="0">
              <a:latin typeface="TH SarabunPSK"/>
              <a:cs typeface="TH SarabunPSK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>
                <a:latin typeface="TH SarabunPSK"/>
                <a:cs typeface="TH SarabunPSK"/>
              </a:rPr>
              <a:t>Sample Response</a:t>
            </a:r>
            <a:r>
              <a:rPr lang="en-US" dirty="0" smtClean="0">
                <a:latin typeface="TH SarabunPSK"/>
                <a:cs typeface="TH SarabunPSK"/>
              </a:rPr>
              <a:t/>
            </a:r>
            <a:br>
              <a:rPr lang="en-US" dirty="0" smtClean="0">
                <a:latin typeface="TH SarabunPSK"/>
                <a:cs typeface="TH SarabunPSK"/>
              </a:rPr>
            </a:br>
            <a:r>
              <a:rPr lang="en-US" dirty="0" smtClean="0">
                <a:latin typeface="TH SarabunPSK"/>
                <a:cs typeface="TH SarabunPSK"/>
              </a:rPr>
              <a:t/>
            </a:r>
            <a:br>
              <a:rPr lang="en-US" dirty="0" smtClean="0">
                <a:latin typeface="TH SarabunPSK"/>
                <a:cs typeface="TH SarabunPSK"/>
              </a:rPr>
            </a:br>
            <a:r>
              <a:rPr lang="en-US" dirty="0" smtClean="0">
                <a:latin typeface="TH SarabunPSK"/>
                <a:cs typeface="TH SarabunPSK"/>
              </a:rPr>
              <a:t/>
            </a:r>
            <a:br>
              <a:rPr lang="en-US" dirty="0" smtClean="0">
                <a:latin typeface="TH SarabunPSK"/>
                <a:cs typeface="TH SarabunPSK"/>
              </a:rPr>
            </a:br>
            <a:r>
              <a:rPr lang="en-US" dirty="0" smtClean="0">
                <a:latin typeface="TH SarabunPSK"/>
                <a:cs typeface="TH SarabunPSK"/>
              </a:rPr>
              <a:t/>
            </a:r>
            <a:br>
              <a:rPr lang="en-US" dirty="0" smtClean="0">
                <a:latin typeface="TH SarabunPSK"/>
                <a:cs typeface="TH SarabunPSK"/>
              </a:rPr>
            </a:br>
            <a:endParaRPr lang="en-US" dirty="0" smtClean="0">
              <a:latin typeface="TH SarabunPSK"/>
              <a:cs typeface="TH SarabunPSK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38200" y="4630038"/>
          <a:ext cx="10515600" cy="1854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Trying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Bad Request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Ringing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Unauthorized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Forbidden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Accepted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 Found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Moved Permanently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Server Internal error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203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latin typeface="TH SarabunPSK"/>
                <a:cs typeface="TH SarabunPSK"/>
              </a:rPr>
              <a:t>SIP message Parts</a:t>
            </a:r>
            <a:endParaRPr lang="th-TH" dirty="0">
              <a:latin typeface="TH SarabunPSK"/>
              <a:cs typeface="TH SarabunPS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TH SarabunPSK"/>
                <a:cs typeface="TH SarabunPSK"/>
              </a:rPr>
              <a:t>Start Line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TH SarabunPSK"/>
                <a:cs typeface="TH SarabunPSK"/>
              </a:rPr>
              <a:t>message type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TH SarabunPSK"/>
                <a:cs typeface="TH SarabunPSK"/>
              </a:rPr>
              <a:t>request URI (user or service) **can be re-written by proxy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TH SarabunPSK"/>
                <a:cs typeface="TH SarabunPSK"/>
              </a:rPr>
              <a:t>protocol version*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TH SarabunPSK"/>
                <a:cs typeface="TH SarabunPSK"/>
              </a:rPr>
              <a:t>status code*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 smtClean="0">
              <a:latin typeface="TH SarabunPSK"/>
              <a:cs typeface="TH SarabunPSK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TH SarabunPSK"/>
                <a:cs typeface="TH SarabunPSK"/>
              </a:rPr>
              <a:t>Headers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TH SarabunPSK"/>
                <a:cs typeface="TH SarabunPSK"/>
              </a:rPr>
              <a:t>Message attribute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TH SarabunPSK"/>
                <a:cs typeface="TH SarabunPSK"/>
              </a:rPr>
              <a:t>Format	&lt;name&gt;:&lt;value&gt;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TH SarabunPSK"/>
                <a:cs typeface="TH SarabunPSK"/>
              </a:rPr>
              <a:t>Via, Contact, Route, Request-Route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 smtClean="0">
              <a:latin typeface="TH SarabunPSK"/>
              <a:cs typeface="TH SarabunPSK"/>
            </a:endParaRPr>
          </a:p>
        </p:txBody>
      </p:sp>
    </p:spTree>
    <p:extLst>
      <p:ext uri="{BB962C8B-B14F-4D97-AF65-F5344CB8AC3E}">
        <p14:creationId xmlns:p14="http://schemas.microsoft.com/office/powerpoint/2010/main" val="195450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Topic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Plextel</a:t>
            </a:r>
            <a:r>
              <a:rPr lang="en-US" dirty="0" smtClean="0"/>
              <a:t> Server Configuration</a:t>
            </a:r>
          </a:p>
          <a:p>
            <a:r>
              <a:rPr lang="th-TH" dirty="0" smtClean="0"/>
              <a:t>การตั้งค่าพื้นฐานของระบบ </a:t>
            </a:r>
          </a:p>
          <a:p>
            <a:pPr lvl="1"/>
            <a:r>
              <a:rPr lang="th-TH" dirty="0" smtClean="0"/>
              <a:t>การตั้งค่า </a:t>
            </a:r>
            <a:r>
              <a:rPr lang="en-US" dirty="0" smtClean="0"/>
              <a:t>LAN </a:t>
            </a:r>
            <a:endParaRPr lang="th-TH" dirty="0"/>
          </a:p>
          <a:p>
            <a:pPr lvl="1"/>
            <a:r>
              <a:rPr lang="th-TH" dirty="0" smtClean="0"/>
              <a:t>การตั้งค่า </a:t>
            </a:r>
            <a:r>
              <a:rPr lang="en-US" dirty="0" smtClean="0"/>
              <a:t>Firewall</a:t>
            </a:r>
          </a:p>
          <a:p>
            <a:pPr lvl="1"/>
            <a:r>
              <a:rPr lang="th-TH" dirty="0" smtClean="0"/>
              <a:t>การตั้งค่าระบบ </a:t>
            </a:r>
            <a:r>
              <a:rPr lang="en-US" dirty="0" smtClean="0"/>
              <a:t>Time Server (NTP server) </a:t>
            </a:r>
          </a:p>
          <a:p>
            <a:pPr lvl="1"/>
            <a:r>
              <a:rPr lang="th-TH" dirty="0" smtClean="0"/>
              <a:t>เครื่องมือการทดสอบระบบ</a:t>
            </a:r>
            <a:r>
              <a:rPr lang="en-US" dirty="0"/>
              <a:t> </a:t>
            </a:r>
            <a:r>
              <a:rPr lang="en-US" dirty="0" smtClean="0"/>
              <a:t>Network </a:t>
            </a:r>
            <a:r>
              <a:rPr lang="th-TH" dirty="0" err="1" smtClean="0"/>
              <a:t>ต่างๆ</a:t>
            </a:r>
            <a:r>
              <a:rPr lang="th-TH" dirty="0" smtClean="0"/>
              <a:t> เช่น </a:t>
            </a:r>
            <a:r>
              <a:rPr lang="en-US" dirty="0" smtClean="0"/>
              <a:t>Ping, </a:t>
            </a:r>
            <a:r>
              <a:rPr lang="en-US" dirty="0" err="1" smtClean="0"/>
              <a:t>Nslookup</a:t>
            </a:r>
            <a:r>
              <a:rPr lang="en-US" dirty="0" smtClean="0"/>
              <a:t>, Traceroute, Bandwidth Tester</a:t>
            </a:r>
          </a:p>
          <a:p>
            <a:pPr lvl="1"/>
            <a:r>
              <a:rPr lang="th-TH" dirty="0" smtClean="0"/>
              <a:t>การ </a:t>
            </a:r>
            <a:r>
              <a:rPr lang="en-US" dirty="0" smtClean="0"/>
              <a:t>CAPTURE packet </a:t>
            </a:r>
            <a:r>
              <a:rPr lang="th-TH" dirty="0" err="1" smtClean="0"/>
              <a:t>ต่างๆ</a:t>
            </a:r>
            <a:r>
              <a:rPr lang="th-TH" dirty="0" smtClean="0"/>
              <a:t>ที่ผ่านเข้ามาในระบบ</a:t>
            </a:r>
            <a:endParaRPr lang="en-US" dirty="0" smtClean="0"/>
          </a:p>
          <a:p>
            <a:pPr lvl="1"/>
            <a:r>
              <a:rPr lang="th-TH" dirty="0" smtClean="0"/>
              <a:t>การตั้งค่า ระบบ </a:t>
            </a:r>
            <a:r>
              <a:rPr lang="en-US" dirty="0" smtClean="0"/>
              <a:t>security </a:t>
            </a:r>
            <a:r>
              <a:rPr lang="th-TH" dirty="0" smtClean="0"/>
              <a:t>เพิ่มเติม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latin typeface="TH SarabunPSK"/>
                <a:cs typeface="TH SarabunPSK"/>
              </a:rPr>
              <a:t>SIP message Parts</a:t>
            </a:r>
            <a:endParaRPr lang="th-TH" dirty="0">
              <a:latin typeface="TH SarabunPSK"/>
              <a:cs typeface="TH SarabunPS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TH SarabunPSK"/>
                <a:cs typeface="TH SarabunPSK"/>
              </a:rPr>
              <a:t>Body (content)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TH SarabunPSK"/>
                <a:cs typeface="TH SarabunPSK"/>
              </a:rPr>
              <a:t>Describe the session to be </a:t>
            </a:r>
            <a:r>
              <a:rPr lang="en-US" dirty="0" err="1" smtClean="0">
                <a:latin typeface="TH SarabunPSK"/>
                <a:cs typeface="TH SarabunPSK"/>
              </a:rPr>
              <a:t>initaited</a:t>
            </a:r>
            <a:endParaRPr lang="en-US" dirty="0" smtClean="0">
              <a:latin typeface="TH SarabunPSK"/>
              <a:cs typeface="TH SarabunPSK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TH SarabunPSK"/>
                <a:cs typeface="TH SarabunPSK"/>
              </a:rPr>
              <a:t>Data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TH SarabunPSK"/>
                <a:cs typeface="TH SarabunPSK"/>
              </a:rPr>
              <a:t>can be in both Request and Response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TH SarabunPSK"/>
                <a:cs typeface="TH SarabunPSK"/>
              </a:rPr>
              <a:t>SDP, MIME, Others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 smtClean="0">
              <a:latin typeface="TH SarabunPSK"/>
              <a:cs typeface="TH SarabunPSK"/>
            </a:endParaRPr>
          </a:p>
        </p:txBody>
      </p:sp>
    </p:spTree>
    <p:extLst>
      <p:ext uri="{BB962C8B-B14F-4D97-AF65-F5344CB8AC3E}">
        <p14:creationId xmlns:p14="http://schemas.microsoft.com/office/powerpoint/2010/main" val="132051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latin typeface="TH SarabunPSK"/>
                <a:cs typeface="TH SarabunPSK"/>
              </a:rPr>
              <a:t>Sample Message: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37944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TH SarabunPSK"/>
                <a:cs typeface="TH SarabunPSK"/>
              </a:rPr>
              <a:t>SIP user </a:t>
            </a:r>
            <a:r>
              <a:rPr lang="en-US" dirty="0" err="1" smtClean="0">
                <a:latin typeface="TH SarabunPSK"/>
                <a:cs typeface="TH SarabunPSK"/>
              </a:rPr>
              <a:t>alice@radvision.com</a:t>
            </a:r>
            <a:r>
              <a:rPr lang="en-US" dirty="0" smtClean="0">
                <a:latin typeface="TH SarabunPSK"/>
                <a:cs typeface="TH SarabunPSK"/>
              </a:rPr>
              <a:t> invites SIP user </a:t>
            </a:r>
            <a:r>
              <a:rPr lang="en-US" dirty="0" err="1" smtClean="0">
                <a:latin typeface="TH SarabunPSK"/>
                <a:cs typeface="TH SarabunPSK"/>
              </a:rPr>
              <a:t>bob@acme.com</a:t>
            </a:r>
            <a:r>
              <a:rPr lang="en-US" dirty="0" smtClean="0">
                <a:latin typeface="TH SarabunPSK"/>
                <a:cs typeface="TH SarabunPSK"/>
              </a:rPr>
              <a:t>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TH SarabunPSK"/>
                <a:cs typeface="TH SarabunPSK"/>
              </a:rPr>
              <a:t>to a call for the purpose of discussing lunch.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TH SarabunPSK"/>
                <a:cs typeface="TH SarabunPSK"/>
              </a:rPr>
              <a:t>1. Alice sends an INVITE request containing an SDP body.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TH SarabunPSK"/>
                <a:cs typeface="TH SarabunPSK"/>
              </a:rPr>
              <a:t>2. Bob replies with a 200 OK response also containing an SDP body.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96000" y="-9790"/>
            <a:ext cx="5965798" cy="6867790"/>
            <a:chOff x="1347285" y="0"/>
            <a:chExt cx="5965798" cy="6867790"/>
          </a:xfrm>
        </p:grpSpPr>
        <p:pic>
          <p:nvPicPr>
            <p:cNvPr id="5" name="Picture 4" descr="Screen Shot 2557-01-27 at 22.03.04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7285" y="0"/>
              <a:ext cx="5965798" cy="4857750"/>
            </a:xfrm>
            <a:prstGeom prst="rect">
              <a:avLst/>
            </a:prstGeom>
          </p:spPr>
        </p:pic>
        <p:pic>
          <p:nvPicPr>
            <p:cNvPr id="6" name="Picture 5" descr="Screen Shot 2557-01-27 at 22.02.14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7285" y="4857750"/>
              <a:ext cx="5965798" cy="201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868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latin typeface="TH SarabunPSK"/>
                <a:cs typeface="TH SarabunPSK"/>
              </a:rPr>
              <a:t>Sample Message: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37944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TH SarabunPSK"/>
                <a:cs typeface="TH SarabunPSK"/>
              </a:rPr>
              <a:t>SIP user </a:t>
            </a:r>
            <a:r>
              <a:rPr lang="en-US" dirty="0" err="1" smtClean="0">
                <a:latin typeface="TH SarabunPSK"/>
                <a:cs typeface="TH SarabunPSK"/>
              </a:rPr>
              <a:t>alice@radvision.com</a:t>
            </a:r>
            <a:r>
              <a:rPr lang="en-US" dirty="0" smtClean="0">
                <a:latin typeface="TH SarabunPSK"/>
                <a:cs typeface="TH SarabunPSK"/>
              </a:rPr>
              <a:t> invites SIP user </a:t>
            </a:r>
            <a:r>
              <a:rPr lang="en-US" dirty="0" err="1" smtClean="0">
                <a:latin typeface="TH SarabunPSK"/>
                <a:cs typeface="TH SarabunPSK"/>
              </a:rPr>
              <a:t>bob@acme.com</a:t>
            </a:r>
            <a:r>
              <a:rPr lang="en-US" dirty="0" smtClean="0">
                <a:latin typeface="TH SarabunPSK"/>
                <a:cs typeface="TH SarabunPSK"/>
              </a:rPr>
              <a:t>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TH SarabunPSK"/>
                <a:cs typeface="TH SarabunPSK"/>
              </a:rPr>
              <a:t>to a call for the purpose of discussing lunch.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TH SarabunPSK"/>
                <a:cs typeface="TH SarabunPSK"/>
              </a:rPr>
              <a:t>1. Alice sends an INVITE request containing an SDP body.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TH SarabunPSK"/>
                <a:cs typeface="TH SarabunPSK"/>
              </a:rPr>
              <a:t>2. Bob replies with a 200 OK response also containing an SDP body. </a:t>
            </a:r>
          </a:p>
        </p:txBody>
      </p:sp>
      <p:pic>
        <p:nvPicPr>
          <p:cNvPr id="7" name="Picture 6" descr="Screen Shot 2557-01-27 at 22.07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144" y="365125"/>
            <a:ext cx="6315856" cy="61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2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Session Establishment and Termination</a:t>
            </a:r>
            <a:endParaRPr lang="en-US" dirty="0"/>
          </a:p>
        </p:txBody>
      </p:sp>
      <p:pic>
        <p:nvPicPr>
          <p:cNvPr id="3" name="Content Placeholder 3" descr="Screen Shot 2557-01-27 at 22.12.2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68" b="6068"/>
          <a:stretch>
            <a:fillRect/>
          </a:stretch>
        </p:blipFill>
        <p:spPr>
          <a:xfrm>
            <a:off x="6490741" y="1439056"/>
            <a:ext cx="5909338" cy="35018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4741" y="1312933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The calling User Agent Client sends an INVITE message to Bob’s SIP address: </a:t>
            </a:r>
            <a:r>
              <a:rPr lang="en-US" dirty="0" err="1" smtClean="0"/>
              <a:t>sip:bob@acme.com</a:t>
            </a:r>
            <a:r>
              <a:rPr lang="en-US" dirty="0" smtClean="0"/>
              <a:t>. This message also contains an SDP packet describing the media capabilities of the calling terminal.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The UAS receives the request and immediately responds with a 100-Trying response message.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The UAS starts “ringing” to inform Bob of the new call. Simultaneously a 180 (Ringing) message is sent to the UAC.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The UAS sends a 182 (Queued) call status message to report that the call is behind two other calls in the queue.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The UAS sends a 182 (Queued) call status message to report that the call is behind one other call in the queue.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Bob picks up the call and the UAS sends a 200 (OK) message to the calling UA. This message also contains an SDP packet describing the media capabilities of Bob’s terminal.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The calling UAC sends an ACK request to confirm the 200 (OK) response was received.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15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ระบบ </a:t>
            </a:r>
            <a:r>
              <a:rPr lang="en-US" dirty="0" smtClean="0"/>
              <a:t>PSTN </a:t>
            </a:r>
            <a:r>
              <a:rPr lang="th-TH" dirty="0" smtClean="0"/>
              <a:t>และ รูปแบบในการเชื่อมต่อ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534" y="1690688"/>
            <a:ext cx="10515600" cy="4351338"/>
          </a:xfrm>
        </p:spPr>
        <p:txBody>
          <a:bodyPr/>
          <a:lstStyle/>
          <a:p>
            <a:r>
              <a:rPr lang="th-TH" dirty="0" smtClean="0"/>
              <a:t>การเชื่อมต่อกับระบบ โทรศัพท์พื้นฐาน สามารถทำได้หลายรูปแบบ เช่น</a:t>
            </a:r>
          </a:p>
          <a:p>
            <a:pPr lvl="1"/>
            <a:r>
              <a:rPr lang="en-US" dirty="0" smtClean="0"/>
              <a:t>ISDN PRI (E1),				30 Channels</a:t>
            </a:r>
          </a:p>
          <a:p>
            <a:pPr lvl="1"/>
            <a:r>
              <a:rPr lang="en-US" dirty="0" smtClean="0"/>
              <a:t>ISDN BRI					2 channels</a:t>
            </a:r>
          </a:p>
          <a:p>
            <a:pPr lvl="1"/>
            <a:r>
              <a:rPr lang="en-US" dirty="0" smtClean="0"/>
              <a:t>Analog Line </a:t>
            </a:r>
            <a:r>
              <a:rPr lang="th-TH" dirty="0" smtClean="0"/>
              <a:t>สายโทรศัพท์มาตรฐาน</a:t>
            </a:r>
            <a:r>
              <a:rPr lang="en-US" dirty="0" smtClean="0"/>
              <a:t>		1 channel</a:t>
            </a:r>
            <a:endParaRPr lang="th-TH" dirty="0" smtClean="0"/>
          </a:p>
          <a:p>
            <a:pPr lvl="1"/>
            <a:r>
              <a:rPr lang="en-US" dirty="0" smtClean="0"/>
              <a:t>Mobile Phone SIM			1 channel</a:t>
            </a:r>
          </a:p>
          <a:p>
            <a:pPr lvl="1"/>
            <a:r>
              <a:rPr lang="en-US" dirty="0" smtClean="0"/>
              <a:t>IP-DID					10-xxx channels</a:t>
            </a:r>
          </a:p>
          <a:p>
            <a:pPr lvl="1"/>
            <a:r>
              <a:rPr lang="en-US" dirty="0" smtClean="0"/>
              <a:t>SIP Trunk					xxx channels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268" y="1609568"/>
            <a:ext cx="41910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5400" dirty="0" smtClean="0"/>
              <a:t>ประโยชน์บางส่วนของ ​</a:t>
            </a:r>
            <a:r>
              <a:rPr lang="en-US" sz="5400" dirty="0" smtClean="0"/>
              <a:t>VoIP/IP-PBX </a:t>
            </a:r>
            <a:r>
              <a:rPr lang="th-TH" sz="5400" dirty="0" smtClean="0"/>
              <a:t>กับภาคธุรกิจ</a:t>
            </a:r>
            <a:r>
              <a:rPr lang="th-TH" sz="6600" dirty="0" smtClean="0"/>
              <a:t/>
            </a:r>
            <a:br>
              <a:rPr lang="th-TH" sz="6600" dirty="0" smtClean="0"/>
            </a:br>
            <a:r>
              <a:rPr lang="th-TH" dirty="0" smtClean="0"/>
              <a:t>อ้างอิงกับ</a:t>
            </a:r>
            <a:r>
              <a:rPr lang="th-TH" dirty="0" err="1" smtClean="0"/>
              <a:t>ฟั</a:t>
            </a:r>
            <a:r>
              <a:rPr lang="th-TH" dirty="0" smtClean="0"/>
              <a:t>งก</a:t>
            </a:r>
            <a:r>
              <a:rPr lang="th-TH" dirty="0" err="1" smtClean="0"/>
              <a:t>์ชั่น</a:t>
            </a:r>
            <a:r>
              <a:rPr lang="th-TH" dirty="0" smtClean="0"/>
              <a:t>ต่างของ </a:t>
            </a:r>
            <a:r>
              <a:rPr lang="en-US" dirty="0" smtClean="0"/>
              <a:t>PLEXTEL IP-PBX</a:t>
            </a:r>
            <a:endParaRPr lang="en-US" sz="6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9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เพิ่มความยืดหยุ่นในการติดต่อสื่อสาร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ระบบ </a:t>
            </a:r>
            <a:r>
              <a:rPr lang="th-TH" dirty="0" err="1" smtClean="0"/>
              <a:t>VoIP</a:t>
            </a:r>
            <a:r>
              <a:rPr lang="th-TH" dirty="0" smtClean="0"/>
              <a:t> สามารถเชื่อมต่อกับระบบ</a:t>
            </a:r>
            <a:r>
              <a:rPr lang="th-TH" dirty="0" err="1" smtClean="0"/>
              <a:t>อื่นๆ</a:t>
            </a:r>
            <a:r>
              <a:rPr lang="th-TH" dirty="0" smtClean="0"/>
              <a:t>ได้ เช่น ระบบประกาศ, ระบบกล้องวงจรปิด, ระบบ </a:t>
            </a:r>
            <a:r>
              <a:rPr lang="th-TH" dirty="0" err="1" smtClean="0"/>
              <a:t>Call</a:t>
            </a:r>
            <a:r>
              <a:rPr lang="th-TH" dirty="0" smtClean="0"/>
              <a:t> </a:t>
            </a:r>
            <a:r>
              <a:rPr lang="th-TH" dirty="0" err="1" smtClean="0"/>
              <a:t>Center</a:t>
            </a:r>
            <a:r>
              <a:rPr lang="th-TH" dirty="0" smtClean="0"/>
              <a:t>, ระบบ </a:t>
            </a:r>
            <a:r>
              <a:rPr lang="th-TH" dirty="0" err="1" smtClean="0"/>
              <a:t>Fax</a:t>
            </a:r>
            <a:r>
              <a:rPr lang="th-TH" dirty="0" smtClean="0"/>
              <a:t> และ ระบบ </a:t>
            </a:r>
            <a:r>
              <a:rPr lang="th-TH" dirty="0" err="1" smtClean="0"/>
              <a:t>Video</a:t>
            </a:r>
            <a:r>
              <a:rPr lang="th-TH" dirty="0" smtClean="0"/>
              <a:t> </a:t>
            </a:r>
            <a:r>
              <a:rPr lang="th-TH" dirty="0" err="1" smtClean="0"/>
              <a:t>Conference</a:t>
            </a:r>
            <a:endParaRPr lang="th-TH" dirty="0" smtClean="0"/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38200" y="2623279"/>
            <a:ext cx="10254521" cy="4054634"/>
            <a:chOff x="107504" y="2636912"/>
            <a:chExt cx="9010049" cy="3456384"/>
          </a:xfrm>
        </p:grpSpPr>
        <p:sp>
          <p:nvSpPr>
            <p:cNvPr id="5" name="Rectangle 4"/>
            <p:cNvSpPr/>
            <p:nvPr/>
          </p:nvSpPr>
          <p:spPr>
            <a:xfrm>
              <a:off x="251520" y="2852936"/>
              <a:ext cx="8712968" cy="32403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ชื่อเรื่อง 1"/>
            <p:cNvSpPr txBox="1">
              <a:spLocks/>
            </p:cNvSpPr>
            <p:nvPr/>
          </p:nvSpPr>
          <p:spPr>
            <a:xfrm>
              <a:off x="529208" y="2636912"/>
              <a:ext cx="4186808" cy="8640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TH Sarabun New" pitchFamily="34" charset="-34"/>
                  <a:ea typeface="+mj-ea"/>
                  <a:cs typeface="TH Sarabun New" pitchFamily="34" charset="-34"/>
                </a:defRPr>
              </a:lvl1pPr>
            </a:lstStyle>
            <a:p>
              <a:r>
                <a:rPr lang="th-TH" sz="320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TH SarabunPSK"/>
                  <a:cs typeface="TH SarabunPSK"/>
                </a:rPr>
                <a:t>ระบบ</a:t>
              </a:r>
              <a:r>
                <a:rPr lang="th-TH" sz="3200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TH SarabunPSK"/>
                  <a:cs typeface="TH SarabunPSK"/>
                </a:rPr>
                <a:t>โทรศัพท์แบบ </a:t>
              </a:r>
              <a:r>
                <a:rPr lang="en-US" sz="320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TH SarabunPSK"/>
                  <a:cs typeface="TH SarabunPSK"/>
                </a:rPr>
                <a:t>IP (VoIP)</a:t>
              </a:r>
              <a:endParaRPr lang="th-TH" sz="32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H SarabunPSK"/>
                <a:cs typeface="TH SarabunPSK"/>
              </a:endParaRPr>
            </a:p>
          </p:txBody>
        </p:sp>
        <p:pic>
          <p:nvPicPr>
            <p:cNvPr id="7" name="Picture 6" descr="solutions_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04" y="2951330"/>
              <a:ext cx="9010049" cy="3141966"/>
            </a:xfrm>
            <a:prstGeom prst="rect">
              <a:avLst/>
            </a:prstGeom>
          </p:spPr>
        </p:pic>
        <p:sp>
          <p:nvSpPr>
            <p:cNvPr id="8" name="ชื่อเรื่อง 1"/>
            <p:cNvSpPr txBox="1">
              <a:spLocks/>
            </p:cNvSpPr>
            <p:nvPr/>
          </p:nvSpPr>
          <p:spPr>
            <a:xfrm>
              <a:off x="323529" y="2852936"/>
              <a:ext cx="3528391" cy="508448"/>
            </a:xfrm>
            <a:prstGeom prst="rect">
              <a:avLst/>
            </a:prstGeom>
            <a:solidFill>
              <a:srgbClr val="29AEC3"/>
            </a:solidFill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TH Sarabun New" pitchFamily="34" charset="-34"/>
                  <a:ea typeface="+mj-ea"/>
                  <a:cs typeface="TH Sarabun New" pitchFamily="34" charset="-34"/>
                </a:defRPr>
              </a:lvl1pPr>
            </a:lstStyle>
            <a:p>
              <a:pPr algn="ctr"/>
              <a:r>
                <a:rPr lang="th-TH" sz="3200" dirty="0">
                  <a:ln w="17780" cmpd="sng">
                    <a:noFill/>
                    <a:prstDash val="solid"/>
                    <a:miter lim="800000"/>
                  </a:ln>
                  <a:solidFill>
                    <a:srgbClr val="000000"/>
                  </a:solidFill>
                  <a:latin typeface="TH SarabunPSK"/>
                  <a:cs typeface="TH SarabunPSK"/>
                </a:rPr>
                <a:t>ระบบ</a:t>
              </a:r>
              <a:r>
                <a:rPr lang="th-TH" sz="32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0000"/>
                  </a:solidFill>
                  <a:latin typeface="TH SarabunPSK"/>
                  <a:cs typeface="TH SarabunPSK"/>
                </a:rPr>
                <a:t>โทรศัพท์แบบ </a:t>
              </a:r>
              <a:r>
                <a:rPr lang="en-US" sz="3200" dirty="0">
                  <a:ln w="17780" cmpd="sng">
                    <a:noFill/>
                    <a:prstDash val="solid"/>
                    <a:miter lim="800000"/>
                  </a:ln>
                  <a:solidFill>
                    <a:srgbClr val="000000"/>
                  </a:solidFill>
                  <a:latin typeface="TH SarabunPSK"/>
                  <a:cs typeface="TH SarabunPSK"/>
                </a:rPr>
                <a:t>IP (VoIP)</a:t>
              </a:r>
              <a:endParaRPr lang="th-TH" sz="3200" dirty="0">
                <a:ln w="17780" cmpd="sng">
                  <a:noFill/>
                  <a:prstDash val="solid"/>
                  <a:miter lim="800000"/>
                </a:ln>
                <a:solidFill>
                  <a:srgbClr val="000000"/>
                </a:solidFill>
                <a:latin typeface="TH SarabunPSK"/>
                <a:cs typeface="TH SarabunPS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58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ทำงานได้ทุกที่ทุกเวลา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สามารถเชื่อมต่อเข้ามาที่ระบบโทรศัพท์ในองค์กรได้แม้อยู่ภายนอก โดยเชื่อมต่อผ่านระบบอินเตอร์เน็ต ก็สามารถใช้งานได้</a:t>
            </a:r>
            <a:r>
              <a:rPr lang="th-TH" dirty="0" err="1" smtClean="0"/>
              <a:t>้</a:t>
            </a:r>
            <a:r>
              <a:rPr lang="th-TH" dirty="0" smtClean="0"/>
              <a:t>เช่นเดียวกับโทรศัพท์ตั้งโต๊ะ (รับสายเบอร์ </a:t>
            </a:r>
            <a:r>
              <a:rPr lang="th-TH" dirty="0" err="1" smtClean="0"/>
              <a:t>Extension</a:t>
            </a:r>
            <a:r>
              <a:rPr lang="th-TH" dirty="0" smtClean="0"/>
              <a:t> ได้, โทรหาเบอร์ </a:t>
            </a:r>
            <a:r>
              <a:rPr lang="th-TH" dirty="0" err="1" smtClean="0"/>
              <a:t>extension</a:t>
            </a:r>
            <a:r>
              <a:rPr lang="th-TH" dirty="0" smtClean="0"/>
              <a:t> ฟรี, โทรออกสายนอก, รับส่ง FAX, ประชุม </a:t>
            </a:r>
            <a:r>
              <a:rPr lang="th-TH" dirty="0" err="1" smtClean="0"/>
              <a:t>Video</a:t>
            </a:r>
            <a:r>
              <a:rPr lang="th-TH" dirty="0" smtClean="0"/>
              <a:t> </a:t>
            </a:r>
            <a:r>
              <a:rPr lang="th-TH" dirty="0" err="1" smtClean="0"/>
              <a:t>Conference</a:t>
            </a:r>
            <a:r>
              <a:rPr lang="th-TH" dirty="0" smtClean="0"/>
              <a:t>)</a:t>
            </a:r>
          </a:p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327593" y="3065741"/>
            <a:ext cx="9001000" cy="3600400"/>
            <a:chOff x="-36512" y="2780928"/>
            <a:chExt cx="9001000" cy="3600400"/>
          </a:xfrm>
        </p:grpSpPr>
        <p:sp>
          <p:nvSpPr>
            <p:cNvPr id="10" name="Rectangle 9"/>
            <p:cNvSpPr/>
            <p:nvPr/>
          </p:nvSpPr>
          <p:spPr>
            <a:xfrm>
              <a:off x="4644008" y="2996952"/>
              <a:ext cx="4320480" cy="33843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9512" y="2996952"/>
              <a:ext cx="4320480" cy="33843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ชื่อเรื่อง 1"/>
            <p:cNvSpPr txBox="1">
              <a:spLocks/>
            </p:cNvSpPr>
            <p:nvPr/>
          </p:nvSpPr>
          <p:spPr>
            <a:xfrm>
              <a:off x="313184" y="2780928"/>
              <a:ext cx="3970784" cy="8640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TH Sarabun New" pitchFamily="34" charset="-34"/>
                  <a:ea typeface="+mj-ea"/>
                  <a:cs typeface="TH Sarabun New" pitchFamily="34" charset="-34"/>
                </a:defRPr>
              </a:lvl1pPr>
            </a:lstStyle>
            <a:p>
              <a:pPr algn="ctr"/>
              <a:r>
                <a:rPr lang="th-TH" sz="3200" dirty="0">
                  <a:ln w="17780" cmpd="sng">
                    <a:noFill/>
                    <a:prstDash val="solid"/>
                    <a:miter lim="800000"/>
                  </a:ln>
                  <a:solidFill>
                    <a:srgbClr val="000000"/>
                  </a:solidFill>
                  <a:latin typeface="TH SarabunPSK"/>
                  <a:cs typeface="TH SarabunPSK"/>
                </a:rPr>
                <a:t>ระบบโทรศัพท์แบบ </a:t>
              </a:r>
              <a:r>
                <a:rPr lang="en-US" sz="3200" dirty="0">
                  <a:ln w="17780" cmpd="sng">
                    <a:noFill/>
                    <a:prstDash val="solid"/>
                    <a:miter lim="800000"/>
                  </a:ln>
                  <a:solidFill>
                    <a:srgbClr val="000000"/>
                  </a:solidFill>
                  <a:latin typeface="TH SarabunPSK"/>
                  <a:cs typeface="TH SarabunPSK"/>
                </a:rPr>
                <a:t>Analog</a:t>
              </a:r>
              <a:endParaRPr lang="th-TH" sz="3200" dirty="0">
                <a:ln w="17780" cmpd="sng">
                  <a:noFill/>
                  <a:prstDash val="solid"/>
                  <a:miter lim="800000"/>
                </a:ln>
                <a:solidFill>
                  <a:srgbClr val="000000"/>
                </a:solidFill>
                <a:latin typeface="TH SarabunPSK"/>
                <a:cs typeface="TH SarabunPSK"/>
              </a:endParaRPr>
            </a:p>
          </p:txBody>
        </p:sp>
        <p:sp>
          <p:nvSpPr>
            <p:cNvPr id="13" name="ชื่อเรื่อง 1"/>
            <p:cNvSpPr txBox="1">
              <a:spLocks/>
            </p:cNvSpPr>
            <p:nvPr/>
          </p:nvSpPr>
          <p:spPr>
            <a:xfrm>
              <a:off x="4716016" y="2780928"/>
              <a:ext cx="4186808" cy="8640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TH Sarabun New" pitchFamily="34" charset="-34"/>
                  <a:ea typeface="+mj-ea"/>
                  <a:cs typeface="TH Sarabun New" pitchFamily="34" charset="-34"/>
                </a:defRPr>
              </a:lvl1pPr>
            </a:lstStyle>
            <a:p>
              <a:pPr algn="ctr"/>
              <a:r>
                <a:rPr lang="th-TH" sz="3200" dirty="0">
                  <a:ln w="17780" cmpd="sng">
                    <a:noFill/>
                    <a:prstDash val="solid"/>
                    <a:miter lim="800000"/>
                  </a:ln>
                  <a:solidFill>
                    <a:srgbClr val="000000"/>
                  </a:solidFill>
                  <a:latin typeface="TH SarabunPSK"/>
                  <a:cs typeface="TH SarabunPSK"/>
                </a:rPr>
                <a:t>ระบบ</a:t>
              </a:r>
              <a:r>
                <a:rPr lang="th-TH" sz="32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0000"/>
                  </a:solidFill>
                  <a:latin typeface="TH SarabunPSK"/>
                  <a:cs typeface="TH SarabunPSK"/>
                </a:rPr>
                <a:t>โทรศัพท์แบบ </a:t>
              </a:r>
              <a:r>
                <a:rPr lang="en-US" sz="3200" dirty="0">
                  <a:ln w="17780" cmpd="sng">
                    <a:noFill/>
                    <a:prstDash val="solid"/>
                    <a:miter lim="800000"/>
                  </a:ln>
                  <a:solidFill>
                    <a:srgbClr val="000000"/>
                  </a:solidFill>
                  <a:latin typeface="TH SarabunPSK"/>
                  <a:cs typeface="TH SarabunPSK"/>
                </a:rPr>
                <a:t>IP (VoIP)</a:t>
              </a:r>
              <a:endParaRPr lang="th-TH" sz="3200" dirty="0">
                <a:ln w="17780" cmpd="sng">
                  <a:noFill/>
                  <a:prstDash val="solid"/>
                  <a:miter lim="800000"/>
                </a:ln>
                <a:solidFill>
                  <a:srgbClr val="000000"/>
                </a:solidFill>
                <a:latin typeface="TH SarabunPSK"/>
                <a:cs typeface="TH SarabunPSK"/>
              </a:endParaRPr>
            </a:p>
          </p:txBody>
        </p:sp>
        <p:pic>
          <p:nvPicPr>
            <p:cNvPr id="14" name="Picture 13" descr="IPPBX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7984" y="3645025"/>
              <a:ext cx="4464496" cy="2126216"/>
            </a:xfrm>
            <a:prstGeom prst="rect">
              <a:avLst/>
            </a:prstGeom>
          </p:spPr>
        </p:pic>
        <p:pic>
          <p:nvPicPr>
            <p:cNvPr id="15" name="Picture 14" descr="PABX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6512" y="3789040"/>
              <a:ext cx="4499992" cy="2143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291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ระบบประกาศ</a:t>
            </a:r>
            <a:r>
              <a:rPr lang="en-US" dirty="0" smtClean="0"/>
              <a:t>(PA</a:t>
            </a:r>
            <a:r>
              <a:rPr lang="th-TH" dirty="0" smtClean="0"/>
              <a:t> </a:t>
            </a:r>
            <a:r>
              <a:rPr lang="en-US" dirty="0" smtClean="0"/>
              <a:t>System)</a:t>
            </a:r>
          </a:p>
        </p:txBody>
      </p:sp>
      <p:sp>
        <p:nvSpPr>
          <p:cNvPr id="16" name="ชื่อเรื่อง 1"/>
          <p:cNvSpPr txBox="1">
            <a:spLocks/>
          </p:cNvSpPr>
          <p:nvPr/>
        </p:nvSpPr>
        <p:spPr>
          <a:xfrm>
            <a:off x="2214268" y="1418937"/>
            <a:ext cx="418680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H Sarabun New" pitchFamily="34" charset="-34"/>
                <a:ea typeface="+mj-ea"/>
                <a:cs typeface="TH Sarabun New" pitchFamily="34" charset="-34"/>
              </a:defRPr>
            </a:lvl1pPr>
          </a:lstStyle>
          <a:p>
            <a:r>
              <a:rPr lang="th-TH" sz="32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H SarabunPSK"/>
                <a:cs typeface="TH SarabunPSK"/>
              </a:rPr>
              <a:t>ระบบ</a:t>
            </a:r>
            <a:r>
              <a:rPr lang="th-TH" sz="32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H SarabunPSK"/>
                <a:cs typeface="TH SarabunPSK"/>
              </a:rPr>
              <a:t>โทรศัพท์แบบ </a:t>
            </a:r>
            <a:r>
              <a:rPr lang="en-US" sz="32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H SarabunPSK"/>
                <a:cs typeface="TH SarabunPSK"/>
              </a:rPr>
              <a:t>IP (VoIP)</a:t>
            </a:r>
            <a:endParaRPr lang="th-TH" sz="32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H SarabunPSK"/>
              <a:cs typeface="TH SarabunPSK"/>
            </a:endParaRPr>
          </a:p>
        </p:txBody>
      </p:sp>
      <p:sp>
        <p:nvSpPr>
          <p:cNvPr id="17" name="ชื่อเรื่อง 1"/>
          <p:cNvSpPr txBox="1">
            <a:spLocks/>
          </p:cNvSpPr>
          <p:nvPr/>
        </p:nvSpPr>
        <p:spPr>
          <a:xfrm>
            <a:off x="2008589" y="1634961"/>
            <a:ext cx="3528391" cy="508448"/>
          </a:xfrm>
          <a:prstGeom prst="rect">
            <a:avLst/>
          </a:prstGeom>
          <a:solidFill>
            <a:srgbClr val="29AEC3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H Sarabun New" pitchFamily="34" charset="-34"/>
                <a:ea typeface="+mj-ea"/>
                <a:cs typeface="TH Sarabun New" pitchFamily="34" charset="-34"/>
              </a:defRPr>
            </a:lvl1pPr>
          </a:lstStyle>
          <a:p>
            <a:pPr algn="ctr"/>
            <a:r>
              <a:rPr lang="th-TH" sz="3200" dirty="0" smtClean="0">
                <a:ln w="17780" cmpd="sng">
                  <a:noFill/>
                  <a:prstDash val="solid"/>
                  <a:miter lim="800000"/>
                </a:ln>
                <a:solidFill>
                  <a:srgbClr val="000000"/>
                </a:solidFill>
                <a:latin typeface="TH SarabunPSK"/>
                <a:cs typeface="TH SarabunPSK"/>
              </a:rPr>
              <a:t>ระบบ </a:t>
            </a:r>
            <a:r>
              <a:rPr lang="en-US" sz="3200" dirty="0" smtClean="0">
                <a:ln w="17780" cmpd="sng">
                  <a:noFill/>
                  <a:prstDash val="solid"/>
                  <a:miter lim="800000"/>
                </a:ln>
                <a:solidFill>
                  <a:srgbClr val="000000"/>
                </a:solidFill>
                <a:latin typeface="TH SarabunPSK"/>
                <a:cs typeface="TH SarabunPSK"/>
              </a:rPr>
              <a:t>Paging(</a:t>
            </a:r>
            <a:r>
              <a:rPr lang="th-TH" sz="3200" dirty="0" smtClean="0">
                <a:ln w="17780" cmpd="sng">
                  <a:noFill/>
                  <a:prstDash val="solid"/>
                  <a:miter lim="800000"/>
                </a:ln>
                <a:solidFill>
                  <a:srgbClr val="000000"/>
                </a:solidFill>
                <a:latin typeface="TH SarabunPSK"/>
                <a:cs typeface="TH SarabunPSK"/>
              </a:rPr>
              <a:t>ประกาศ</a:t>
            </a:r>
            <a:r>
              <a:rPr lang="en-US" sz="3200" dirty="0" smtClean="0">
                <a:ln w="17780" cmpd="sng">
                  <a:noFill/>
                  <a:prstDash val="solid"/>
                  <a:miter lim="800000"/>
                </a:ln>
                <a:solidFill>
                  <a:srgbClr val="000000"/>
                </a:solidFill>
                <a:latin typeface="TH SarabunPSK"/>
                <a:cs typeface="TH SarabunPSK"/>
              </a:rPr>
              <a:t>)</a:t>
            </a:r>
            <a:endParaRPr lang="th-TH" sz="3200" dirty="0">
              <a:ln w="17780" cmpd="sng">
                <a:noFill/>
                <a:prstDash val="solid"/>
                <a:miter lim="800000"/>
              </a:ln>
              <a:solidFill>
                <a:srgbClr val="000000"/>
              </a:solidFill>
              <a:latin typeface="TH SarabunPSK"/>
              <a:cs typeface="TH SarabunPSK"/>
            </a:endParaRPr>
          </a:p>
        </p:txBody>
      </p:sp>
      <p:pic>
        <p:nvPicPr>
          <p:cNvPr id="18" name="Picture 17" descr="Screen Shot 2558-03-05 at 11.40.5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903" y="4265164"/>
            <a:ext cx="1656184" cy="8981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548" y="3435161"/>
            <a:ext cx="2480320" cy="24803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9268" y="3723193"/>
            <a:ext cx="1760240" cy="176024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936580" y="3291145"/>
            <a:ext cx="4181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H SarabunPSK"/>
                <a:cs typeface="TH SarabunPSK"/>
              </a:rPr>
              <a:t>1. </a:t>
            </a:r>
            <a:r>
              <a:rPr lang="th-TH" b="1" dirty="0" smtClean="0">
                <a:solidFill>
                  <a:schemeClr val="tx2">
                    <a:lumMod val="75000"/>
                  </a:schemeClr>
                </a:solidFill>
                <a:latin typeface="TH SarabunPSK"/>
                <a:cs typeface="TH SarabunPSK"/>
              </a:rPr>
              <a:t>กดหมายเลข หรือ ปุ่ม เบอร์ ปลายทาง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40759" y="5595401"/>
            <a:ext cx="55473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H SarabunPSK"/>
                <a:cs typeface="TH SarabunPSK"/>
              </a:rPr>
              <a:t>2. </a:t>
            </a:r>
            <a:r>
              <a:rPr lang="th-TH" b="1" dirty="0" smtClean="0">
                <a:solidFill>
                  <a:schemeClr val="tx2">
                    <a:lumMod val="75000"/>
                  </a:schemeClr>
                </a:solidFill>
                <a:latin typeface="TH SarabunPSK"/>
                <a:cs typeface="TH SarabunPSK"/>
              </a:rPr>
              <a:t>กลุ่มหัวเครื่องโทรศัพท์ปลายทางจะเปิดลำโพงและรับ</a:t>
            </a:r>
            <a:br>
              <a:rPr lang="th-TH" b="1" dirty="0" smtClean="0">
                <a:solidFill>
                  <a:schemeClr val="tx2">
                    <a:lumMod val="75000"/>
                  </a:schemeClr>
                </a:solidFill>
                <a:latin typeface="TH SarabunPSK"/>
                <a:cs typeface="TH SarabunPSK"/>
              </a:rPr>
            </a:br>
            <a:r>
              <a:rPr lang="th-TH" b="1" dirty="0" smtClean="0">
                <a:solidFill>
                  <a:schemeClr val="tx2">
                    <a:lumMod val="75000"/>
                  </a:schemeClr>
                </a:solidFill>
                <a:latin typeface="TH SarabunPSK"/>
                <a:cs typeface="TH SarabunPSK"/>
              </a:rPr>
              <a:t>เสียงที่ได้จากเครื่องต้นทางได้ทันที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Block Arc 22"/>
          <p:cNvSpPr/>
          <p:nvPr/>
        </p:nvSpPr>
        <p:spPr>
          <a:xfrm rot="3342506">
            <a:off x="9004236" y="3683067"/>
            <a:ext cx="1563754" cy="504056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Block Arc 23"/>
          <p:cNvSpPr/>
          <p:nvPr/>
        </p:nvSpPr>
        <p:spPr>
          <a:xfrm rot="3342506">
            <a:off x="8911304" y="3826674"/>
            <a:ext cx="1368152" cy="504056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Block Arc 24"/>
          <p:cNvSpPr/>
          <p:nvPr/>
        </p:nvSpPr>
        <p:spPr>
          <a:xfrm rot="3342506">
            <a:off x="9155929" y="3517182"/>
            <a:ext cx="1685130" cy="504056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124" y="2283033"/>
            <a:ext cx="1440160" cy="1440160"/>
          </a:xfrm>
          <a:prstGeom prst="rect">
            <a:avLst/>
          </a:prstGeom>
        </p:spPr>
      </p:pic>
      <p:sp>
        <p:nvSpPr>
          <p:cNvPr id="27" name="Block Arc 26"/>
          <p:cNvSpPr/>
          <p:nvPr/>
        </p:nvSpPr>
        <p:spPr>
          <a:xfrm rot="3342506">
            <a:off x="7956675" y="2181295"/>
            <a:ext cx="1181352" cy="380794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Block Arc 27"/>
          <p:cNvSpPr/>
          <p:nvPr/>
        </p:nvSpPr>
        <p:spPr>
          <a:xfrm rot="3342506">
            <a:off x="7853301" y="2344661"/>
            <a:ext cx="1033583" cy="380794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Block Arc 28"/>
          <p:cNvSpPr/>
          <p:nvPr/>
        </p:nvSpPr>
        <p:spPr>
          <a:xfrm rot="3342506">
            <a:off x="8114847" y="2003149"/>
            <a:ext cx="1273047" cy="380794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Block Arc 29"/>
          <p:cNvSpPr/>
          <p:nvPr/>
        </p:nvSpPr>
        <p:spPr>
          <a:xfrm rot="3342506">
            <a:off x="6512396" y="4265028"/>
            <a:ext cx="1050124" cy="338494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Block Arc 30"/>
          <p:cNvSpPr/>
          <p:nvPr/>
        </p:nvSpPr>
        <p:spPr>
          <a:xfrm rot="3342506">
            <a:off x="6405438" y="4435175"/>
            <a:ext cx="918769" cy="338494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Block Arc 31"/>
          <p:cNvSpPr/>
          <p:nvPr/>
        </p:nvSpPr>
        <p:spPr>
          <a:xfrm rot="3342506">
            <a:off x="6672791" y="4082675"/>
            <a:ext cx="1131633" cy="338494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29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กล้องวงจรปิด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4115"/>
            <a:ext cx="10515600" cy="4351338"/>
          </a:xfrm>
        </p:spPr>
        <p:txBody>
          <a:bodyPr/>
          <a:lstStyle/>
          <a:p>
            <a:r>
              <a:rPr lang="th-TH" dirty="0" smtClean="0"/>
              <a:t>รองรับการเชื่อมต่อกับ กล้องวงจรปิดเพิ่ม </a:t>
            </a:r>
            <a:r>
              <a:rPr lang="th-TH" dirty="0" err="1" smtClean="0"/>
              <a:t>solution</a:t>
            </a:r>
            <a:r>
              <a:rPr lang="th-TH" dirty="0" smtClean="0"/>
              <a:t> การทำงานกับระบบภาพ และระบบ</a:t>
            </a:r>
            <a:r>
              <a:rPr lang="th-TH" dirty="0" err="1" smtClean="0"/>
              <a:t>รัักษา</a:t>
            </a:r>
            <a:r>
              <a:rPr lang="th-TH" dirty="0" smtClean="0"/>
              <a:t>ความปลอดภัยในตัว</a:t>
            </a:r>
          </a:p>
          <a:p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586015" y="2318626"/>
            <a:ext cx="8367455" cy="4644306"/>
            <a:chOff x="72008" y="1988841"/>
            <a:chExt cx="8556705" cy="4761819"/>
          </a:xfrm>
        </p:grpSpPr>
        <p:pic>
          <p:nvPicPr>
            <p:cNvPr id="17" name="Picture 16" descr="Screen Shot 2557-11-11 at 18.48.49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7864" y="3140968"/>
              <a:ext cx="1600200" cy="17780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44362" y="1988841"/>
              <a:ext cx="3284351" cy="187220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8264" y="4077072"/>
              <a:ext cx="1326603" cy="2366888"/>
            </a:xfrm>
            <a:prstGeom prst="rect">
              <a:avLst/>
            </a:prstGeom>
          </p:spPr>
        </p:pic>
        <p:pic>
          <p:nvPicPr>
            <p:cNvPr id="20" name="Picture 19" descr="Screen Shot 2558-06-25 at 21.01.57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112002" y="2208478"/>
              <a:ext cx="1519395" cy="208823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08" y="4077072"/>
              <a:ext cx="2843808" cy="1540395"/>
            </a:xfrm>
            <a:prstGeom prst="rect">
              <a:avLst/>
            </a:prstGeom>
          </p:spPr>
        </p:pic>
        <p:cxnSp>
          <p:nvCxnSpPr>
            <p:cNvPr id="22" name="Straight Arrow Connector 21"/>
            <p:cNvCxnSpPr/>
            <p:nvPr/>
          </p:nvCxnSpPr>
          <p:spPr>
            <a:xfrm>
              <a:off x="2843808" y="3501008"/>
              <a:ext cx="792088" cy="2160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2987824" y="4221088"/>
              <a:ext cx="720080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275856" y="2708920"/>
              <a:ext cx="19171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PUSH + MOTION</a:t>
              </a:r>
              <a:endParaRPr lang="en-US" sz="2000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5004048" y="3933056"/>
              <a:ext cx="122413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07230">
              <a:off x="6941017" y="2276977"/>
              <a:ext cx="1307503" cy="717257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>
              <a:off x="4716016" y="4437112"/>
              <a:ext cx="423664" cy="92772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27984" y="5373216"/>
              <a:ext cx="1456184" cy="1059043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932040" y="6381328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NVR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4794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Topic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Plextel</a:t>
            </a:r>
            <a:r>
              <a:rPr lang="en-US" dirty="0" smtClean="0"/>
              <a:t> Server Configuration</a:t>
            </a:r>
            <a:endParaRPr lang="th-TH" dirty="0" smtClean="0"/>
          </a:p>
          <a:p>
            <a:r>
              <a:rPr lang="th-TH" dirty="0" smtClean="0"/>
              <a:t>การจัดการสายภายใน</a:t>
            </a:r>
            <a:endParaRPr lang="en-US" dirty="0" smtClean="0"/>
          </a:p>
          <a:p>
            <a:pPr lvl="1"/>
            <a:r>
              <a:rPr lang="en-US" dirty="0" smtClean="0"/>
              <a:t>Group and Extensions</a:t>
            </a:r>
          </a:p>
          <a:p>
            <a:pPr lvl="1"/>
            <a:r>
              <a:rPr lang="en-US" dirty="0" smtClean="0"/>
              <a:t>Call Control</a:t>
            </a:r>
          </a:p>
          <a:p>
            <a:pPr lvl="1"/>
            <a:r>
              <a:rPr lang="en-US" dirty="0" smtClean="0"/>
              <a:t>Call Features </a:t>
            </a:r>
            <a:r>
              <a:rPr lang="th-TH" dirty="0" smtClean="0"/>
              <a:t>และ </a:t>
            </a:r>
            <a:r>
              <a:rPr lang="en-US" dirty="0" smtClean="0"/>
              <a:t>Features code </a:t>
            </a:r>
            <a:r>
              <a:rPr lang="th-TH" dirty="0" err="1" smtClean="0"/>
              <a:t>ต่างๆ</a:t>
            </a:r>
            <a:r>
              <a:rPr lang="th-TH" dirty="0" smtClean="0"/>
              <a:t>ของระบบ</a:t>
            </a:r>
            <a:endParaRPr lang="en-US" dirty="0" smtClean="0"/>
          </a:p>
          <a:p>
            <a:pPr lvl="1"/>
            <a:r>
              <a:rPr lang="th-TH" dirty="0" smtClean="0"/>
              <a:t>การตั้งค่าเสียงเพลงรอสาย </a:t>
            </a:r>
            <a:r>
              <a:rPr lang="en-US" dirty="0" smtClean="0"/>
              <a:t>(Music on hold)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19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4115"/>
            <a:ext cx="10515600" cy="4351338"/>
          </a:xfrm>
        </p:spPr>
        <p:txBody>
          <a:bodyPr/>
          <a:lstStyle/>
          <a:p>
            <a:r>
              <a:rPr lang="th-TH" dirty="0" smtClean="0"/>
              <a:t>ตั้งค่าให้สายเข้าดังทั้ง หัวเครื่องบนโต๊ะ และบน โทรศัพท์มือถือทั้งในและนอก </a:t>
            </a:r>
            <a:r>
              <a:rPr lang="th-TH" dirty="0" err="1" smtClean="0"/>
              <a:t>office</a:t>
            </a:r>
            <a:r>
              <a:rPr lang="th-TH" dirty="0" smtClean="0"/>
              <a:t> ได้ทันที</a:t>
            </a:r>
          </a:p>
          <a:p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1450733" y="2813578"/>
            <a:ext cx="8712968" cy="3515302"/>
            <a:chOff x="251520" y="2636912"/>
            <a:chExt cx="8712968" cy="3515302"/>
          </a:xfrm>
        </p:grpSpPr>
        <p:sp>
          <p:nvSpPr>
            <p:cNvPr id="32" name="Rectangle 31"/>
            <p:cNvSpPr/>
            <p:nvPr/>
          </p:nvSpPr>
          <p:spPr>
            <a:xfrm>
              <a:off x="251520" y="2852936"/>
              <a:ext cx="8712968" cy="32403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ชื่อเรื่อง 1"/>
            <p:cNvSpPr txBox="1">
              <a:spLocks/>
            </p:cNvSpPr>
            <p:nvPr/>
          </p:nvSpPr>
          <p:spPr>
            <a:xfrm>
              <a:off x="529208" y="2636912"/>
              <a:ext cx="4186808" cy="8640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TH Sarabun New" pitchFamily="34" charset="-34"/>
                  <a:ea typeface="+mj-ea"/>
                  <a:cs typeface="TH Sarabun New" pitchFamily="34" charset="-34"/>
                </a:defRPr>
              </a:lvl1pPr>
            </a:lstStyle>
            <a:p>
              <a:r>
                <a:rPr lang="th-TH" sz="320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TH SarabunPSK"/>
                  <a:cs typeface="TH SarabunPSK"/>
                </a:rPr>
                <a:t>ระบบ</a:t>
              </a:r>
              <a:r>
                <a:rPr lang="th-TH" sz="3200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TH SarabunPSK"/>
                  <a:cs typeface="TH SarabunPSK"/>
                </a:rPr>
                <a:t>โทรศัพท์แบบ </a:t>
              </a:r>
              <a:r>
                <a:rPr lang="en-US" sz="320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TH SarabunPSK"/>
                  <a:cs typeface="TH SarabunPSK"/>
                </a:rPr>
                <a:t>IP (VoIP)</a:t>
              </a:r>
              <a:endParaRPr lang="th-TH" sz="32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H SarabunPSK"/>
                <a:cs typeface="TH SarabunPSK"/>
              </a:endParaRPr>
            </a:p>
          </p:txBody>
        </p:sp>
        <p:pic>
          <p:nvPicPr>
            <p:cNvPr id="34" name="Picture 33" descr="solution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4048" y="3068960"/>
              <a:ext cx="3756248" cy="3083254"/>
            </a:xfrm>
            <a:prstGeom prst="rect">
              <a:avLst/>
            </a:prstGeom>
          </p:spPr>
        </p:pic>
        <p:sp>
          <p:nvSpPr>
            <p:cNvPr id="35" name="ชื่อเรื่อง 1"/>
            <p:cNvSpPr txBox="1">
              <a:spLocks/>
            </p:cNvSpPr>
            <p:nvPr/>
          </p:nvSpPr>
          <p:spPr>
            <a:xfrm>
              <a:off x="323529" y="2852936"/>
              <a:ext cx="3528391" cy="508448"/>
            </a:xfrm>
            <a:prstGeom prst="rect">
              <a:avLst/>
            </a:prstGeom>
            <a:solidFill>
              <a:srgbClr val="29AEC3"/>
            </a:solidFill>
          </p:spPr>
          <p:txBody>
            <a:bodyPr vert="horz" lIns="91440" tIns="45720" rIns="91440" bIns="45720" rtlCol="0" anchor="ctr">
              <a:normAutofit fontScale="90000" lnSpcReduction="10000"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TH Sarabun New" pitchFamily="34" charset="-34"/>
                  <a:ea typeface="+mj-ea"/>
                  <a:cs typeface="TH Sarabun New" pitchFamily="34" charset="-34"/>
                </a:defRPr>
              </a:lvl1pPr>
            </a:lstStyle>
            <a:p>
              <a:pPr algn="ctr"/>
              <a:r>
                <a:rPr lang="th-TH" sz="32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0000"/>
                  </a:solidFill>
                  <a:latin typeface="TH SarabunPSK"/>
                  <a:cs typeface="TH SarabunPSK"/>
                </a:rPr>
                <a:t>ไม่พลาดการรับสายถึงไม่อยู่ที่โต๊ะ</a:t>
              </a:r>
              <a:endParaRPr lang="th-TH" sz="3200" dirty="0">
                <a:ln w="17780" cmpd="sng">
                  <a:noFill/>
                  <a:prstDash val="solid"/>
                  <a:miter lim="800000"/>
                </a:ln>
                <a:solidFill>
                  <a:srgbClr val="000000"/>
                </a:solidFill>
                <a:latin typeface="TH SarabunPSK"/>
                <a:cs typeface="TH SarabunPSK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01254">
              <a:off x="1069751" y="3613879"/>
              <a:ext cx="1770754" cy="17707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600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ระบบ </a:t>
            </a:r>
            <a:r>
              <a:rPr lang="en-US" dirty="0" smtClean="0"/>
              <a:t>intercom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4115"/>
            <a:ext cx="10515600" cy="4351338"/>
          </a:xfrm>
        </p:spPr>
        <p:txBody>
          <a:bodyPr/>
          <a:lstStyle/>
          <a:p>
            <a:r>
              <a:rPr lang="th-TH" dirty="0" smtClean="0"/>
              <a:t>รองรับ ระบบประกาศ(</a:t>
            </a:r>
            <a:r>
              <a:rPr lang="th-TH" dirty="0" err="1" smtClean="0"/>
              <a:t>Paging</a:t>
            </a:r>
            <a:r>
              <a:rPr lang="th-TH" dirty="0" smtClean="0"/>
              <a:t>) และ ระบบอินเตอร์คอม(</a:t>
            </a:r>
            <a:r>
              <a:rPr lang="th-TH" dirty="0" err="1" smtClean="0"/>
              <a:t>Intercom</a:t>
            </a:r>
            <a:r>
              <a:rPr lang="th-TH" dirty="0" smtClean="0"/>
              <a:t>) ระบบเจ้านายเลขา กับหัวเครื่องโทรศัพท์ </a:t>
            </a:r>
            <a:r>
              <a:rPr lang="th-TH" dirty="0" err="1" smtClean="0"/>
              <a:t>Yealink</a:t>
            </a:r>
            <a:r>
              <a:rPr lang="th-TH" dirty="0" smtClean="0"/>
              <a:t> ทุกรุ่น</a:t>
            </a:r>
          </a:p>
        </p:txBody>
      </p:sp>
      <p:sp>
        <p:nvSpPr>
          <p:cNvPr id="10" name="ชื่อเรื่อง 1"/>
          <p:cNvSpPr txBox="1">
            <a:spLocks/>
          </p:cNvSpPr>
          <p:nvPr/>
        </p:nvSpPr>
        <p:spPr>
          <a:xfrm>
            <a:off x="1462782" y="2841037"/>
            <a:ext cx="3528391" cy="508448"/>
          </a:xfrm>
          <a:prstGeom prst="rect">
            <a:avLst/>
          </a:prstGeom>
          <a:solidFill>
            <a:srgbClr val="29AEC3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H Sarabun New" pitchFamily="34" charset="-34"/>
                <a:ea typeface="+mj-ea"/>
                <a:cs typeface="TH Sarabun New" pitchFamily="34" charset="-34"/>
              </a:defRPr>
            </a:lvl1pPr>
          </a:lstStyle>
          <a:p>
            <a:pPr algn="ctr"/>
            <a:r>
              <a:rPr lang="th-TH" sz="3200" dirty="0" smtClean="0">
                <a:ln w="17780" cmpd="sng">
                  <a:noFill/>
                  <a:prstDash val="solid"/>
                  <a:miter lim="800000"/>
                </a:ln>
                <a:solidFill>
                  <a:srgbClr val="000000"/>
                </a:solidFill>
                <a:latin typeface="TH SarabunPSK"/>
                <a:cs typeface="TH SarabunPSK"/>
              </a:rPr>
              <a:t>ระบบ </a:t>
            </a:r>
            <a:r>
              <a:rPr lang="en-US" sz="3200" dirty="0" smtClean="0">
                <a:ln w="17780" cmpd="sng">
                  <a:noFill/>
                  <a:prstDash val="solid"/>
                  <a:miter lim="800000"/>
                </a:ln>
                <a:solidFill>
                  <a:srgbClr val="000000"/>
                </a:solidFill>
                <a:latin typeface="TH SarabunPSK"/>
                <a:cs typeface="TH SarabunPSK"/>
              </a:rPr>
              <a:t>Intercom (</a:t>
            </a:r>
            <a:r>
              <a:rPr lang="th-TH" sz="3200" dirty="0" smtClean="0">
                <a:ln w="17780" cmpd="sng">
                  <a:noFill/>
                  <a:prstDash val="solid"/>
                  <a:miter lim="800000"/>
                </a:ln>
                <a:solidFill>
                  <a:srgbClr val="000000"/>
                </a:solidFill>
                <a:latin typeface="TH SarabunPSK"/>
                <a:cs typeface="TH SarabunPSK"/>
              </a:rPr>
              <a:t>เจ้านาย</a:t>
            </a:r>
            <a:r>
              <a:rPr lang="en-US" sz="3200" dirty="0" smtClean="0">
                <a:ln w="17780" cmpd="sng">
                  <a:noFill/>
                  <a:prstDash val="solid"/>
                  <a:miter lim="800000"/>
                </a:ln>
                <a:solidFill>
                  <a:srgbClr val="000000"/>
                </a:solidFill>
                <a:latin typeface="TH SarabunPSK"/>
                <a:cs typeface="TH SarabunPSK"/>
              </a:rPr>
              <a:t>-</a:t>
            </a:r>
            <a:r>
              <a:rPr lang="th-TH" sz="3200" dirty="0" smtClean="0">
                <a:ln w="17780" cmpd="sng">
                  <a:noFill/>
                  <a:prstDash val="solid"/>
                  <a:miter lim="800000"/>
                </a:ln>
                <a:solidFill>
                  <a:srgbClr val="000000"/>
                </a:solidFill>
                <a:latin typeface="TH SarabunPSK"/>
                <a:cs typeface="TH SarabunPSK"/>
              </a:rPr>
              <a:t>เลขา</a:t>
            </a:r>
            <a:r>
              <a:rPr lang="en-US" sz="3200" dirty="0" smtClean="0">
                <a:ln w="17780" cmpd="sng">
                  <a:noFill/>
                  <a:prstDash val="solid"/>
                  <a:miter lim="800000"/>
                </a:ln>
                <a:solidFill>
                  <a:srgbClr val="000000"/>
                </a:solidFill>
                <a:latin typeface="TH SarabunPSK"/>
                <a:cs typeface="TH SarabunPSK"/>
              </a:rPr>
              <a:t>)</a:t>
            </a:r>
            <a:endParaRPr lang="th-TH" sz="3200" dirty="0">
              <a:ln w="17780" cmpd="sng">
                <a:noFill/>
                <a:prstDash val="solid"/>
                <a:miter lim="800000"/>
              </a:ln>
              <a:solidFill>
                <a:srgbClr val="000000"/>
              </a:solidFill>
              <a:latin typeface="TH SarabunPSK"/>
              <a:cs typeface="TH SarabunPSK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829" y="3705133"/>
            <a:ext cx="2480320" cy="24803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437" y="3993165"/>
            <a:ext cx="2192288" cy="21922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06797" y="3561117"/>
            <a:ext cx="5737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H SarabunPSK"/>
                <a:cs typeface="TH SarabunPSK"/>
              </a:rPr>
              <a:t>1. </a:t>
            </a:r>
            <a:r>
              <a:rPr lang="th-TH" b="1" dirty="0" smtClean="0">
                <a:solidFill>
                  <a:schemeClr val="tx2">
                    <a:lumMod val="75000"/>
                  </a:schemeClr>
                </a:solidFill>
                <a:latin typeface="TH SarabunPSK"/>
                <a:cs typeface="TH SarabunPSK"/>
              </a:rPr>
              <a:t>กดหมายเลข หรือ ปุ่ม เบอร์ ปลายทาง โดยไม่ต้องยกหู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80878" y="5793365"/>
            <a:ext cx="54388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H SarabunPSK"/>
                <a:cs typeface="TH SarabunPSK"/>
              </a:rPr>
              <a:t>2. </a:t>
            </a:r>
            <a:r>
              <a:rPr lang="th-TH" b="1" dirty="0" smtClean="0">
                <a:solidFill>
                  <a:schemeClr val="tx2">
                    <a:lumMod val="75000"/>
                  </a:schemeClr>
                </a:solidFill>
                <a:latin typeface="TH SarabunPSK"/>
                <a:cs typeface="TH SarabunPSK"/>
              </a:rPr>
              <a:t>หัวเครื่องโทรศัพท์ปลายทางจะมีสัญญาณเตือน และ</a:t>
            </a:r>
            <a:br>
              <a:rPr lang="th-TH" b="1" dirty="0" smtClean="0">
                <a:solidFill>
                  <a:schemeClr val="tx2">
                    <a:lumMod val="75000"/>
                  </a:schemeClr>
                </a:solidFill>
                <a:latin typeface="TH SarabunPSK"/>
                <a:cs typeface="TH SarabunPSK"/>
              </a:rPr>
            </a:br>
            <a:r>
              <a:rPr lang="th-TH" b="1" dirty="0" smtClean="0">
                <a:solidFill>
                  <a:schemeClr val="tx2">
                    <a:lumMod val="75000"/>
                  </a:schemeClr>
                </a:solidFill>
                <a:latin typeface="TH SarabunPSK"/>
                <a:cs typeface="TH SarabunPSK"/>
              </a:rPr>
              <a:t>จะสามารถเริ่มสนทนาได้โดยไม่ต้องยกหูทันที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703141" y="4929269"/>
            <a:ext cx="432048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Block Arc 15"/>
          <p:cNvSpPr/>
          <p:nvPr/>
        </p:nvSpPr>
        <p:spPr>
          <a:xfrm rot="3342506">
            <a:off x="8674453" y="3953039"/>
            <a:ext cx="1563754" cy="504056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Block Arc 16"/>
          <p:cNvSpPr/>
          <p:nvPr/>
        </p:nvSpPr>
        <p:spPr>
          <a:xfrm rot="3342506">
            <a:off x="8581521" y="4096646"/>
            <a:ext cx="1368152" cy="504056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Block Arc 17"/>
          <p:cNvSpPr/>
          <p:nvPr/>
        </p:nvSpPr>
        <p:spPr>
          <a:xfrm rot="3342506">
            <a:off x="8826146" y="3787154"/>
            <a:ext cx="1685130" cy="504056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Block Arc 18"/>
          <p:cNvSpPr/>
          <p:nvPr/>
        </p:nvSpPr>
        <p:spPr>
          <a:xfrm rot="18417357" flipH="1">
            <a:off x="1640396" y="4085405"/>
            <a:ext cx="1563754" cy="504056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Block Arc 19"/>
          <p:cNvSpPr/>
          <p:nvPr/>
        </p:nvSpPr>
        <p:spPr>
          <a:xfrm rot="18417357" flipH="1">
            <a:off x="1967430" y="4223277"/>
            <a:ext cx="1368152" cy="504056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Block Arc 20"/>
          <p:cNvSpPr/>
          <p:nvPr/>
        </p:nvSpPr>
        <p:spPr>
          <a:xfrm rot="18417357" flipH="1">
            <a:off x="1307569" y="3887134"/>
            <a:ext cx="1788407" cy="504056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1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56 -0.02106 L 0.28346 -0.0210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9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รองรับ </a:t>
            </a:r>
            <a:r>
              <a:rPr lang="en-US" dirty="0" smtClean="0"/>
              <a:t>Video Call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4115"/>
            <a:ext cx="10515600" cy="4351338"/>
          </a:xfrm>
        </p:spPr>
        <p:txBody>
          <a:bodyPr/>
          <a:lstStyle/>
          <a:p>
            <a:r>
              <a:rPr lang="th-TH" dirty="0" smtClean="0"/>
              <a:t>รองรับการโทรศัพท์แบบเห็นภาพ </a:t>
            </a:r>
            <a:r>
              <a:rPr lang="th-TH" dirty="0" err="1" smtClean="0"/>
              <a:t>Video</a:t>
            </a:r>
            <a:r>
              <a:rPr lang="th-TH" dirty="0" smtClean="0"/>
              <a:t> </a:t>
            </a:r>
            <a:r>
              <a:rPr lang="th-TH" dirty="0" err="1" smtClean="0"/>
              <a:t>Call</a:t>
            </a:r>
            <a:r>
              <a:rPr lang="th-TH" dirty="0" smtClean="0"/>
              <a:t>  รองรับการเพิ่มเป็นระบบ ห้องประชุม </a:t>
            </a:r>
            <a:r>
              <a:rPr lang="th-TH" dirty="0" err="1" smtClean="0"/>
              <a:t>Video</a:t>
            </a:r>
            <a:r>
              <a:rPr lang="th-TH" dirty="0" smtClean="0"/>
              <a:t> </a:t>
            </a:r>
            <a:r>
              <a:rPr lang="th-TH" dirty="0" err="1" smtClean="0"/>
              <a:t>Conference</a:t>
            </a:r>
            <a:r>
              <a:rPr lang="th-TH" dirty="0" smtClean="0"/>
              <a:t> (3-</a:t>
            </a:r>
            <a:r>
              <a:rPr lang="th-TH" dirty="0" err="1" smtClean="0"/>
              <a:t>ways</a:t>
            </a:r>
            <a:r>
              <a:rPr lang="th-TH" dirty="0" smtClean="0"/>
              <a:t> </a:t>
            </a:r>
            <a:r>
              <a:rPr lang="th-TH" dirty="0" err="1" smtClean="0"/>
              <a:t>or</a:t>
            </a:r>
            <a:r>
              <a:rPr lang="th-TH" dirty="0" smtClean="0"/>
              <a:t> </a:t>
            </a:r>
            <a:r>
              <a:rPr lang="th-TH" dirty="0" err="1" smtClean="0"/>
              <a:t>n</a:t>
            </a:r>
            <a:r>
              <a:rPr lang="th-TH" dirty="0" smtClean="0"/>
              <a:t>-</a:t>
            </a:r>
            <a:r>
              <a:rPr lang="th-TH" dirty="0" err="1" smtClean="0"/>
              <a:t>ways</a:t>
            </a:r>
            <a:r>
              <a:rPr lang="th-TH" dirty="0" smtClean="0"/>
              <a:t>), เห็นภาพการทำงานจากระยะไกล ได้จากโต๊ะของคุณเอง ทำ</a:t>
            </a:r>
            <a:r>
              <a:rPr lang="th-TH" dirty="0" err="1" smtClean="0"/>
              <a:t>ใหั</a:t>
            </a:r>
            <a:r>
              <a:rPr lang="th-TH" dirty="0" smtClean="0"/>
              <a:t>การตัดสินใจ รวดเร็วขึ้น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731" y="3398224"/>
            <a:ext cx="3210040" cy="1905962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6771" y="4663273"/>
            <a:ext cx="2364809" cy="17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20" y="3339591"/>
            <a:ext cx="48768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8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การตั้งค่าพื้นฐานของระบบ </a:t>
            </a:r>
            <a:br>
              <a:rPr lang="th-TH" dirty="0" smtClean="0"/>
            </a:br>
            <a:r>
              <a:rPr lang="en-US" dirty="0" smtClean="0"/>
              <a:t>PLEXTEL server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PLEXTEL </a:t>
            </a:r>
            <a:r>
              <a:rPr lang="en-US" dirty="0" smtClean="0"/>
              <a:t>basic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10167" y="1018556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1498787" y="1696368"/>
            <a:ext cx="8354683" cy="4770860"/>
            <a:chOff x="1498787" y="1696368"/>
            <a:chExt cx="8354683" cy="4770860"/>
          </a:xfrm>
        </p:grpSpPr>
        <p:sp>
          <p:nvSpPr>
            <p:cNvPr id="5" name="Rounded Rectangle 4"/>
            <p:cNvSpPr/>
            <p:nvPr/>
          </p:nvSpPr>
          <p:spPr>
            <a:xfrm>
              <a:off x="4948248" y="5042507"/>
              <a:ext cx="2309964" cy="127129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IP-PBX User Group</a:t>
              </a:r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426951" y="5695070"/>
              <a:ext cx="1341225" cy="553605"/>
            </a:xfrm>
            <a:prstGeom prst="roundRect">
              <a:avLst>
                <a:gd name="adj" fmla="val 5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Extensions</a:t>
              </a:r>
              <a:endParaRPr lang="en-US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118207" y="1794150"/>
              <a:ext cx="415173" cy="1910911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dirty="0" smtClean="0"/>
                <a:t>Voice Interface</a:t>
              </a:r>
              <a:endParaRPr lang="en-US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7574085" y="1807418"/>
              <a:ext cx="2271244" cy="784574"/>
            </a:xfrm>
            <a:prstGeom prst="roundRect">
              <a:avLst>
                <a:gd name="adj" fmla="val 24998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Voice Interface Hardware</a:t>
              </a:r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7688054" y="2209352"/>
              <a:ext cx="1994513" cy="301227"/>
            </a:xfrm>
            <a:prstGeom prst="roundRect">
              <a:avLst>
                <a:gd name="adj" fmla="val 46395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PSTN Trunk Setting</a:t>
              </a:r>
              <a:endParaRPr lang="en-US" sz="1200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582226" y="2738533"/>
              <a:ext cx="2271244" cy="407064"/>
            </a:xfrm>
            <a:prstGeom prst="roundRect">
              <a:avLst>
                <a:gd name="adj" fmla="val 32666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SIP Trunk Setting</a:t>
              </a:r>
              <a:endParaRPr lang="en-US" sz="1400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7574085" y="3297997"/>
              <a:ext cx="2271244" cy="407064"/>
            </a:xfrm>
            <a:prstGeom prst="roundRect">
              <a:avLst>
                <a:gd name="adj" fmla="val 32666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Gateway</a:t>
              </a:r>
              <a:endParaRPr lang="en-US" sz="1400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4624603" y="2161556"/>
              <a:ext cx="1874922" cy="38264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Incoming Call</a:t>
              </a:r>
              <a:endParaRPr lang="en-US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632744" y="2926836"/>
              <a:ext cx="1874922" cy="366045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Outgoing Call</a:t>
              </a:r>
              <a:endParaRPr lang="en-US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6540698" y="2355890"/>
              <a:ext cx="485693" cy="0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6540698" y="3127037"/>
              <a:ext cx="485693" cy="0"/>
            </a:xfrm>
            <a:prstGeom prst="straightConnector1">
              <a:avLst/>
            </a:prstGeom>
            <a:ln w="28575" cmpd="sng">
              <a:solidFill>
                <a:srgbClr val="86CE24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6" name="Rounded Rectangle 15"/>
            <p:cNvSpPr/>
            <p:nvPr/>
          </p:nvSpPr>
          <p:spPr>
            <a:xfrm>
              <a:off x="1498787" y="4054720"/>
              <a:ext cx="2309964" cy="1118047"/>
            </a:xfrm>
            <a:prstGeom prst="roundRect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Call Control</a:t>
              </a:r>
              <a:endParaRPr lang="en-US" dirty="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498787" y="1981391"/>
              <a:ext cx="2133219" cy="68386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Call Features  </a:t>
              </a:r>
              <a:br>
                <a:rPr lang="en-US" dirty="0" smtClean="0"/>
              </a:br>
              <a:r>
                <a:rPr lang="en-US" dirty="0" smtClean="0"/>
                <a:t>Call Functions</a:t>
              </a:r>
              <a:endParaRPr lang="en-US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876981" y="2536051"/>
              <a:ext cx="1345771" cy="382640"/>
            </a:xfrm>
            <a:prstGeom prst="roundRect">
              <a:avLst>
                <a:gd name="adj" fmla="val 50000"/>
              </a:avLst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Schedules</a:t>
              </a:r>
              <a:endParaRPr lang="en-US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3690989" y="2337324"/>
              <a:ext cx="415173" cy="0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3894506" y="4724995"/>
              <a:ext cx="862909" cy="447772"/>
            </a:xfrm>
            <a:prstGeom prst="straightConnector1">
              <a:avLst/>
            </a:prstGeom>
            <a:ln w="28575" cmpd="sng">
              <a:solidFill>
                <a:srgbClr val="3366FF"/>
              </a:solidFill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2445454" y="3127037"/>
              <a:ext cx="0" cy="832683"/>
            </a:xfrm>
            <a:prstGeom prst="straightConnector1">
              <a:avLst/>
            </a:prstGeom>
            <a:ln w="28575" cmpd="sng">
              <a:solidFill>
                <a:srgbClr val="3366FF"/>
              </a:solidFill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2966469" y="3127038"/>
              <a:ext cx="1525903" cy="832682"/>
            </a:xfrm>
            <a:prstGeom prst="straightConnector1">
              <a:avLst/>
            </a:prstGeom>
            <a:ln w="28575" cmpd="sng">
              <a:solidFill>
                <a:srgbClr val="86CE24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23" name="Rounded Rectangle 22"/>
            <p:cNvSpPr/>
            <p:nvPr/>
          </p:nvSpPr>
          <p:spPr>
            <a:xfrm>
              <a:off x="7274494" y="5042507"/>
              <a:ext cx="2309964" cy="127129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Call-Center</a:t>
              </a:r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7720625" y="5695070"/>
              <a:ext cx="1341225" cy="553605"/>
            </a:xfrm>
            <a:prstGeom prst="roundRect">
              <a:avLst>
                <a:gd name="adj" fmla="val 5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Agents</a:t>
              </a:r>
              <a:endParaRPr lang="en-US" dirty="0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4179427" y="1769103"/>
              <a:ext cx="375773" cy="1136442"/>
            </a:xfrm>
            <a:prstGeom prst="roundRect">
              <a:avLst>
                <a:gd name="adj" fmla="val 50000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400" dirty="0" smtClean="0"/>
                <a:t>Call Routing</a:t>
              </a:r>
              <a:endParaRPr lang="en-US" sz="1400" dirty="0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498787" y="1696368"/>
              <a:ext cx="607044" cy="22209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IVR</a:t>
              </a:r>
              <a:endParaRPr lang="en-US" sz="1100" dirty="0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166354" y="1696368"/>
              <a:ext cx="751271" cy="22209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err="1" smtClean="0"/>
                <a:t>Conf</a:t>
              </a:r>
              <a:endParaRPr lang="en-US" sz="1100" dirty="0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966469" y="1696368"/>
              <a:ext cx="665537" cy="22209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MISC</a:t>
              </a:r>
              <a:endParaRPr lang="en-US" sz="1100" dirty="0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1498787" y="2723222"/>
              <a:ext cx="607044" cy="22209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Queue</a:t>
              </a:r>
              <a:endParaRPr lang="en-US" sz="1100" dirty="0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166354" y="2723226"/>
              <a:ext cx="751271" cy="22209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Voicemail</a:t>
              </a:r>
              <a:endParaRPr lang="en-US" sz="1100" dirty="0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2966469" y="2730392"/>
              <a:ext cx="665537" cy="22209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FAX</a:t>
              </a:r>
              <a:endParaRPr lang="en-US" sz="1100" dirty="0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4632744" y="3379408"/>
              <a:ext cx="1874922" cy="38264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Site-to-Site</a:t>
              </a:r>
              <a:endParaRPr lang="en-US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 flipV="1">
              <a:off x="3690989" y="3015332"/>
              <a:ext cx="864212" cy="504759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3118869" y="3625927"/>
              <a:ext cx="1436331" cy="333794"/>
            </a:xfrm>
            <a:prstGeom prst="straightConnector1">
              <a:avLst/>
            </a:prstGeom>
            <a:ln w="28575" cmpd="sng">
              <a:solidFill>
                <a:srgbClr val="86CE24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35" name="Double Bracket 34"/>
            <p:cNvSpPr/>
            <p:nvPr/>
          </p:nvSpPr>
          <p:spPr>
            <a:xfrm>
              <a:off x="4868841" y="4856519"/>
              <a:ext cx="4805586" cy="1610709"/>
            </a:xfrm>
            <a:prstGeom prst="bracketPair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1564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การตรวจสอบ </a:t>
            </a:r>
            <a:r>
              <a:rPr lang="en-US" dirty="0" smtClean="0"/>
              <a:t>IP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ทำจากหน้า </a:t>
            </a:r>
            <a:r>
              <a:rPr lang="en-US" dirty="0" smtClean="0"/>
              <a:t>Console</a:t>
            </a:r>
          </a:p>
          <a:p>
            <a:r>
              <a:rPr lang="en-US" dirty="0" smtClean="0"/>
              <a:t>User: Admin</a:t>
            </a:r>
            <a:br>
              <a:rPr lang="en-US" dirty="0" smtClean="0"/>
            </a:br>
            <a:r>
              <a:rPr lang="en-US" dirty="0" smtClean="0"/>
              <a:t>Pass: </a:t>
            </a:r>
            <a:r>
              <a:rPr lang="en-US" dirty="0" err="1" smtClean="0"/>
              <a:t>plextel</a:t>
            </a:r>
            <a:endParaRPr lang="en-US" dirty="0" smtClean="0"/>
          </a:p>
          <a:p>
            <a:r>
              <a:rPr lang="en-US" dirty="0" smtClean="0"/>
              <a:t>Tools -&gt; Networking -&gt;</a:t>
            </a:r>
            <a:br>
              <a:rPr lang="en-US" dirty="0" smtClean="0"/>
            </a:br>
            <a:r>
              <a:rPr lang="en-US" dirty="0" smtClean="0"/>
              <a:t>Check</a:t>
            </a:r>
          </a:p>
          <a:p>
            <a:r>
              <a:rPr lang="th-TH" dirty="0" smtClean="0"/>
              <a:t>โดยดูจาก </a:t>
            </a:r>
            <a:r>
              <a:rPr lang="en-US" dirty="0" smtClean="0"/>
              <a:t>interface eth0</a:t>
            </a:r>
          </a:p>
        </p:txBody>
      </p:sp>
      <p:pic>
        <p:nvPicPr>
          <p:cNvPr id="4" name="Picture 3" descr="Screen Shot 2558-10-05 at 14.49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8411" y="1825625"/>
            <a:ext cx="4789715" cy="265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715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PLEXTEL </a:t>
            </a:r>
            <a:r>
              <a:rPr lang="en-US" dirty="0" smtClean="0"/>
              <a:t>Menu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70682" y="879072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5" name="Picture 4" descr="Screen Shot 2558-10-05 at 16.28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0978" y="2310483"/>
            <a:ext cx="7184571" cy="4322346"/>
          </a:xfrm>
          <a:prstGeom prst="rect">
            <a:avLst/>
          </a:prstGeom>
        </p:spPr>
      </p:pic>
      <p:cxnSp>
        <p:nvCxnSpPr>
          <p:cNvPr id="6" name="Curved Connector 5"/>
          <p:cNvCxnSpPr/>
          <p:nvPr/>
        </p:nvCxnSpPr>
        <p:spPr>
          <a:xfrm rot="10800000" flipV="1">
            <a:off x="5136776" y="1777672"/>
            <a:ext cx="895045" cy="882952"/>
          </a:xfrm>
          <a:prstGeom prst="curvedConnector3">
            <a:avLst>
              <a:gd name="adj1" fmla="val 97298"/>
            </a:avLst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31821" y="1593006"/>
            <a:ext cx="1494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QUICK Menu</a:t>
            </a:r>
            <a:endParaRPr lang="en-US" dirty="0"/>
          </a:p>
        </p:txBody>
      </p:sp>
      <p:cxnSp>
        <p:nvCxnSpPr>
          <p:cNvPr id="8" name="Curved Connector 7"/>
          <p:cNvCxnSpPr/>
          <p:nvPr/>
        </p:nvCxnSpPr>
        <p:spPr>
          <a:xfrm rot="16200000" flipH="1">
            <a:off x="8410363" y="1310191"/>
            <a:ext cx="1451428" cy="814010"/>
          </a:xfrm>
          <a:prstGeom prst="curvedConnector3">
            <a:avLst>
              <a:gd name="adj1" fmla="val -1667"/>
            </a:avLst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87129" y="758122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Language Switching</a:t>
            </a:r>
            <a:endParaRPr lang="en-US" dirty="0"/>
          </a:p>
        </p:txBody>
      </p:sp>
      <p:cxnSp>
        <p:nvCxnSpPr>
          <p:cNvPr id="10" name="Curved Connector 9"/>
          <p:cNvCxnSpPr/>
          <p:nvPr/>
        </p:nvCxnSpPr>
        <p:spPr>
          <a:xfrm>
            <a:off x="2040406" y="3821767"/>
            <a:ext cx="580572" cy="338667"/>
          </a:xfrm>
          <a:prstGeom prst="curvedConnector3">
            <a:avLst>
              <a:gd name="adj1" fmla="val 50000"/>
            </a:avLst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95109" y="3450221"/>
            <a:ext cx="975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Modules</a:t>
            </a:r>
            <a:br>
              <a:rPr lang="en-US" dirty="0" smtClean="0"/>
            </a:br>
            <a:r>
              <a:rPr lang="en-US" dirty="0" smtClean="0"/>
              <a:t>Menu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58526" y="4318009"/>
            <a:ext cx="327306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CONFIGURATION INTERFACE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790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การตั้งค่าพื้นฐานของระบบ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Advanced -&gt; Network Setting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th-TH" dirty="0" smtClean="0"/>
              <a:t>การ</a:t>
            </a:r>
            <a:r>
              <a:rPr lang="th-TH" dirty="0"/>
              <a:t>ตั้งค่า </a:t>
            </a:r>
            <a:r>
              <a:rPr lang="en-US" dirty="0" smtClean="0"/>
              <a:t>LAN, Static Routing Table, DNS </a:t>
            </a:r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846" y="2279413"/>
            <a:ext cx="7170549" cy="431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056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การตั้งค่า </a:t>
            </a:r>
            <a:r>
              <a:rPr lang="th-TH" dirty="0" err="1" smtClean="0"/>
              <a:t>Firewall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744" y="1397092"/>
            <a:ext cx="6941371" cy="5043341"/>
          </a:xfrm>
        </p:spPr>
      </p:pic>
    </p:spTree>
    <p:extLst>
      <p:ext uri="{BB962C8B-B14F-4D97-AF65-F5344CB8AC3E}">
        <p14:creationId xmlns:p14="http://schemas.microsoft.com/office/powerpoint/2010/main" val="9870601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การตั้งค่าระบบ Time Server (NTP </a:t>
            </a:r>
            <a:r>
              <a:rPr lang="th-TH" dirty="0" err="1"/>
              <a:t>server</a:t>
            </a:r>
            <a:r>
              <a:rPr lang="th-TH" dirty="0"/>
              <a:t>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การจัดการเรื่องเวลาของระบบ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460" y="1559567"/>
            <a:ext cx="6401818" cy="505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09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Topic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Plextel</a:t>
            </a:r>
            <a:r>
              <a:rPr lang="en-US" dirty="0" smtClean="0"/>
              <a:t> Server Configuration</a:t>
            </a:r>
            <a:endParaRPr lang="th-TH" dirty="0" smtClean="0"/>
          </a:p>
          <a:p>
            <a:r>
              <a:rPr lang="th-TH" dirty="0" smtClean="0"/>
              <a:t>การจัดการสายภายนอก</a:t>
            </a:r>
            <a:endParaRPr lang="en-US" dirty="0" smtClean="0"/>
          </a:p>
          <a:p>
            <a:pPr lvl="1"/>
            <a:r>
              <a:rPr lang="th-TH" dirty="0" smtClean="0"/>
              <a:t>การตั้งค่า </a:t>
            </a:r>
            <a:r>
              <a:rPr lang="en-US" dirty="0" smtClean="0"/>
              <a:t>SIP trunk Setting</a:t>
            </a:r>
          </a:p>
          <a:p>
            <a:pPr lvl="1"/>
            <a:r>
              <a:rPr lang="th-TH" dirty="0" smtClean="0"/>
              <a:t>การตั้งค่า </a:t>
            </a:r>
            <a:r>
              <a:rPr lang="en-US" dirty="0" smtClean="0"/>
              <a:t>Gateway</a:t>
            </a:r>
          </a:p>
          <a:p>
            <a:pPr lvl="1"/>
            <a:r>
              <a:rPr lang="th-TH" dirty="0" smtClean="0"/>
              <a:t>การตั้งค่า การเชื่อมตู้ แบบ </a:t>
            </a:r>
            <a:r>
              <a:rPr lang="en-US" dirty="0" smtClean="0"/>
              <a:t>Site-to-Site</a:t>
            </a:r>
          </a:p>
          <a:p>
            <a:pPr lvl="1"/>
            <a:r>
              <a:rPr lang="th-TH" dirty="0" smtClean="0"/>
              <a:t>การตั้งค่า </a:t>
            </a:r>
            <a:r>
              <a:rPr lang="en-US" dirty="0" smtClean="0"/>
              <a:t>Schedule</a:t>
            </a:r>
            <a:endParaRPr lang="th-TH" dirty="0" smtClean="0"/>
          </a:p>
          <a:p>
            <a:pPr lvl="1"/>
            <a:r>
              <a:rPr lang="th-TH" dirty="0" smtClean="0"/>
              <a:t>การตั้งค่า </a:t>
            </a:r>
            <a:r>
              <a:rPr lang="en-US" dirty="0" smtClean="0"/>
              <a:t>Call Routing </a:t>
            </a:r>
            <a:r>
              <a:rPr lang="th-TH" dirty="0" smtClean="0"/>
              <a:t>ของระบบ สายเข้า </a:t>
            </a:r>
            <a:r>
              <a:rPr lang="en-US" dirty="0" smtClean="0"/>
              <a:t>(incoming call)</a:t>
            </a:r>
          </a:p>
          <a:p>
            <a:pPr lvl="1"/>
            <a:r>
              <a:rPr lang="th-TH" dirty="0" smtClean="0"/>
              <a:t>การตั้งค่า </a:t>
            </a:r>
            <a:r>
              <a:rPr lang="en-US" dirty="0" smtClean="0"/>
              <a:t>Call Routing </a:t>
            </a:r>
            <a:r>
              <a:rPr lang="th-TH" dirty="0" smtClean="0"/>
              <a:t>ของระบบ สายออก </a:t>
            </a:r>
            <a:r>
              <a:rPr lang="en-US" dirty="0" smtClean="0"/>
              <a:t>(outgoing call)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33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เครื่องมือการทดสอบระบบ</a:t>
            </a:r>
            <a:r>
              <a:rPr lang="en-US" dirty="0"/>
              <a:t> Network </a:t>
            </a:r>
            <a:r>
              <a:rPr lang="en-US" dirty="0" err="1"/>
              <a:t>ต่างๆ</a:t>
            </a:r>
            <a:r>
              <a:rPr lang="en-US" dirty="0"/>
              <a:t> </a:t>
            </a:r>
            <a:r>
              <a:rPr lang="en-US" dirty="0" err="1"/>
              <a:t>เช่น</a:t>
            </a:r>
            <a:r>
              <a:rPr lang="en-US" dirty="0"/>
              <a:t> Ping, </a:t>
            </a:r>
            <a:r>
              <a:rPr lang="en-US" dirty="0" err="1"/>
              <a:t>Nslookup</a:t>
            </a:r>
            <a:r>
              <a:rPr lang="en-US" dirty="0"/>
              <a:t>, Traceroute, Bandwidth </a:t>
            </a:r>
            <a:r>
              <a:rPr lang="en-US" dirty="0" smtClean="0"/>
              <a:t>Tester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ใช้ในการติดตั้ง หรือ ตรวจสอบปัญหาด้านระบบ </a:t>
            </a:r>
            <a:r>
              <a:rPr lang="en-US" dirty="0" smtClean="0"/>
              <a:t>network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2822198"/>
            <a:ext cx="119380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991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Bandwidth Tester </a:t>
            </a:r>
            <a:r>
              <a:rPr lang="th-TH" dirty="0" smtClean="0"/>
              <a:t>ทดสอบ </a:t>
            </a:r>
            <a:r>
              <a:rPr lang="en-US" dirty="0" smtClean="0"/>
              <a:t>Bandwidth </a:t>
            </a:r>
            <a:r>
              <a:rPr lang="th-TH" dirty="0" smtClean="0"/>
              <a:t>ระหว่าง </a:t>
            </a:r>
            <a:r>
              <a:rPr lang="en-US" dirty="0" smtClean="0"/>
              <a:t>Server </a:t>
            </a:r>
            <a:r>
              <a:rPr lang="th-TH" dirty="0" smtClean="0"/>
              <a:t>กับ อุปกรณ์ปลายทาง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th-TH" dirty="0" smtClean="0"/>
              <a:t>ทำการติดตั้ง </a:t>
            </a:r>
            <a:r>
              <a:rPr lang="en-US" dirty="0" smtClean="0"/>
              <a:t>software iperf3 </a:t>
            </a:r>
            <a:r>
              <a:rPr lang="th-TH" dirty="0" smtClean="0"/>
              <a:t>บนอุปกรณ์ที่ต้องการ เช่น </a:t>
            </a:r>
            <a:r>
              <a:rPr lang="en-US" dirty="0" err="1" smtClean="0"/>
              <a:t>iPAD</a:t>
            </a:r>
            <a:r>
              <a:rPr lang="en-US" dirty="0" smtClean="0"/>
              <a:t>, PC, MAC</a:t>
            </a:r>
          </a:p>
          <a:p>
            <a:pPr marL="514350" indent="-514350">
              <a:buFont typeface="+mj-lt"/>
              <a:buAutoNum type="arabicPeriod"/>
            </a:pPr>
            <a:r>
              <a:rPr lang="th-TH" dirty="0" smtClean="0"/>
              <a:t>ทำการ </a:t>
            </a:r>
            <a:r>
              <a:rPr lang="en-US" dirty="0" smtClean="0"/>
              <a:t>run software </a:t>
            </a:r>
            <a:r>
              <a:rPr lang="th-TH" dirty="0" smtClean="0"/>
              <a:t>บนอุปกรณ์ในข้อ </a:t>
            </a:r>
            <a:r>
              <a:rPr lang="en-US" dirty="0" smtClean="0"/>
              <a:t>1 </a:t>
            </a:r>
            <a:r>
              <a:rPr lang="th-TH" dirty="0" smtClean="0"/>
              <a:t>โดยตั้งค่าเป็น </a:t>
            </a:r>
            <a:r>
              <a:rPr lang="en-US" dirty="0" smtClean="0"/>
              <a:t>server</a:t>
            </a:r>
          </a:p>
          <a:p>
            <a:pPr marL="514350" indent="-514350">
              <a:buFont typeface="+mj-lt"/>
              <a:buAutoNum type="arabicPeriod"/>
            </a:pPr>
            <a:r>
              <a:rPr lang="th-TH" dirty="0" smtClean="0"/>
              <a:t>ไปยังหน้า </a:t>
            </a:r>
            <a:r>
              <a:rPr lang="en-US" dirty="0" smtClean="0"/>
              <a:t>PLEXTEL -&gt; </a:t>
            </a:r>
            <a:r>
              <a:rPr lang="en-US" dirty="0" err="1" smtClean="0"/>
              <a:t>Adavance</a:t>
            </a:r>
            <a:r>
              <a:rPr lang="en-US" dirty="0" smtClean="0"/>
              <a:t> -&gt; Bandwidth Test</a:t>
            </a:r>
            <a:br>
              <a:rPr lang="en-US" dirty="0" smtClean="0"/>
            </a:br>
            <a:r>
              <a:rPr lang="th-TH" dirty="0" smtClean="0"/>
              <a:t>และทำการกรอกรายละเอียดของ </a:t>
            </a:r>
            <a:r>
              <a:rPr lang="en-US" dirty="0" smtClean="0"/>
              <a:t>server</a:t>
            </a:r>
            <a:r>
              <a:rPr lang="th-TH" dirty="0" smtClean="0"/>
              <a:t> ในข้อ </a:t>
            </a:r>
            <a:r>
              <a:rPr lang="en-US" dirty="0" smtClean="0"/>
              <a:t>1</a:t>
            </a:r>
            <a:br>
              <a:rPr lang="en-US" dirty="0" smtClean="0"/>
            </a:br>
            <a:r>
              <a:rPr lang="th-TH" dirty="0" smtClean="0"/>
              <a:t>และทำการ </a:t>
            </a:r>
            <a:r>
              <a:rPr lang="en-US" dirty="0" smtClean="0"/>
              <a:t>RUN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873" y="3730057"/>
            <a:ext cx="6876081" cy="3127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46" y="4724640"/>
            <a:ext cx="4548806" cy="200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8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 </a:t>
            </a:r>
            <a:r>
              <a:rPr lang="en-US" dirty="0" smtClean="0"/>
              <a:t>CAPTURE packet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ในกรณีที่ต้องการดักจับ ข้อมูลที่ผ่านเข้าออก </a:t>
            </a:r>
            <a:r>
              <a:rPr lang="en-US" dirty="0" err="1" smtClean="0"/>
              <a:t>plextel</a:t>
            </a:r>
            <a:r>
              <a:rPr lang="en-US" dirty="0" smtClean="0"/>
              <a:t> server, </a:t>
            </a:r>
            <a:r>
              <a:rPr lang="th-TH" dirty="0" smtClean="0"/>
              <a:t>เราสามารถใช้ </a:t>
            </a:r>
            <a:r>
              <a:rPr lang="en-US" dirty="0" smtClean="0"/>
              <a:t>PCAP Capture (Advanced -&gt; Network -&gt; PCAP Capture) </a:t>
            </a:r>
            <a:r>
              <a:rPr lang="th-TH" dirty="0" smtClean="0"/>
              <a:t>เพื่อทำการจับข้อมูลได้ โดยสามารถเลือก </a:t>
            </a:r>
            <a:r>
              <a:rPr lang="en-US" dirty="0" smtClean="0"/>
              <a:t>port LAN </a:t>
            </a:r>
            <a:r>
              <a:rPr lang="th-TH" dirty="0" smtClean="0"/>
              <a:t>ที่ต้องการดักจับได้</a:t>
            </a:r>
          </a:p>
          <a:p>
            <a:r>
              <a:rPr lang="th-TH" dirty="0" smtClean="0"/>
              <a:t>โดยสามารถนำไฟล์ที่ได้ไปเปิด</a:t>
            </a:r>
            <a:r>
              <a:rPr lang="th-TH" dirty="0"/>
              <a:t> </a:t>
            </a:r>
            <a:r>
              <a:rPr lang="th-TH" dirty="0" smtClean="0"/>
              <a:t>โดยใช้ </a:t>
            </a:r>
            <a:r>
              <a:rPr lang="en-US" dirty="0" smtClean="0"/>
              <a:t>software </a:t>
            </a:r>
            <a:r>
              <a:rPr lang="th-TH" dirty="0" smtClean="0"/>
              <a:t>ภายนอก เช่น </a:t>
            </a:r>
            <a:r>
              <a:rPr lang="en-US" dirty="0" err="1" smtClean="0"/>
              <a:t>wireshark</a:t>
            </a:r>
            <a:r>
              <a:rPr lang="en-US" dirty="0" smtClean="0"/>
              <a:t> </a:t>
            </a:r>
            <a:r>
              <a:rPr lang="th-TH" dirty="0" smtClean="0"/>
              <a:t>ได้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054" y="3615175"/>
            <a:ext cx="4603230" cy="3242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0564" y="3570205"/>
            <a:ext cx="4338402" cy="322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6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การตั้งค่า ระบบ </a:t>
            </a:r>
            <a:r>
              <a:rPr lang="th-TH" dirty="0" err="1"/>
              <a:t>security</a:t>
            </a:r>
            <a:r>
              <a:rPr lang="th-TH" dirty="0"/>
              <a:t> </a:t>
            </a:r>
            <a:r>
              <a:rPr lang="th-TH" dirty="0" smtClean="0"/>
              <a:t>เพิ่มเติม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Advanced -&gt; Security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th-TH" dirty="0" smtClean="0"/>
              <a:t>ใช้ในการป้องกันกรณีที่มีการโจมตีโดยการสุ่ม </a:t>
            </a:r>
            <a:br>
              <a:rPr lang="th-TH" dirty="0" smtClean="0"/>
            </a:br>
            <a:r>
              <a:rPr lang="en-US" dirty="0" smtClean="0"/>
              <a:t>password </a:t>
            </a:r>
            <a:r>
              <a:rPr lang="th-TH" dirty="0" smtClean="0"/>
              <a:t>ในระบบ</a:t>
            </a:r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5450" y="577362"/>
            <a:ext cx="5434739" cy="614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910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Plextel</a:t>
            </a:r>
            <a:r>
              <a:rPr lang="en-US" dirty="0"/>
              <a:t> Server </a:t>
            </a:r>
            <a:r>
              <a:rPr lang="en-US" dirty="0" smtClean="0"/>
              <a:t>Configuration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dirty="0"/>
              <a:t>การจัดการสายภายใน</a:t>
            </a:r>
            <a:r>
              <a:rPr lang="en-US" dirty="0"/>
              <a:t> (Extensions)</a:t>
            </a:r>
            <a:endParaRPr lang="th-T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7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&amp; Extensions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Group : </a:t>
            </a:r>
            <a:r>
              <a:rPr lang="th-TH" dirty="0" smtClean="0"/>
              <a:t>ใช้ในการแยกกลุ่มผู้ใช้งานในระบบ โดยสามารถแบ่งเป็น </a:t>
            </a:r>
            <a:r>
              <a:rPr lang="en-US" dirty="0" err="1" smtClean="0"/>
              <a:t>Company:Department:Position</a:t>
            </a:r>
            <a:endParaRPr lang="en-US" dirty="0"/>
          </a:p>
          <a:p>
            <a:pPr lvl="1"/>
            <a:r>
              <a:rPr lang="en-US" dirty="0" smtClean="0"/>
              <a:t>Extensions : </a:t>
            </a:r>
            <a:r>
              <a:rPr lang="th-TH" dirty="0" smtClean="0"/>
              <a:t>ใช้ในการสร้างเบอร์ในระบบ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95" y="2816842"/>
            <a:ext cx="6844741" cy="3915034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471" y="2972947"/>
            <a:ext cx="7548934" cy="1927536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899958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 </a:t>
            </a:r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Call Control </a:t>
            </a:r>
            <a:r>
              <a:rPr lang="th-TH" dirty="0" smtClean="0"/>
              <a:t>ใช้ในการจัดการเรื่อง </a:t>
            </a:r>
            <a:r>
              <a:rPr lang="en-US" dirty="0" smtClean="0"/>
              <a:t>Permission </a:t>
            </a:r>
            <a:r>
              <a:rPr lang="th-TH" dirty="0" smtClean="0"/>
              <a:t>การใช้งาน</a:t>
            </a:r>
            <a:r>
              <a:rPr lang="th-TH" dirty="0" err="1" smtClean="0"/>
              <a:t>ฟั</a:t>
            </a:r>
            <a:r>
              <a:rPr lang="th-TH" dirty="0" smtClean="0"/>
              <a:t>งก</a:t>
            </a:r>
            <a:r>
              <a:rPr lang="th-TH" dirty="0" err="1" smtClean="0"/>
              <a:t>์ชั่นต่างๆ</a:t>
            </a:r>
            <a:r>
              <a:rPr lang="th-TH" dirty="0" smtClean="0"/>
              <a:t>ในระบบ พร้อมทั้งใช้ในการตั้งค่าการอนุญาติการ โทรระหว่างกลุ่ม หรือ สิทธิในการโทร ออก หรือ โทรเข้าระบบ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869" y="2650786"/>
            <a:ext cx="7187324" cy="420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058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 Features </a:t>
            </a:r>
            <a:r>
              <a:rPr lang="en-US" dirty="0" err="1"/>
              <a:t>และ</a:t>
            </a:r>
            <a:r>
              <a:rPr lang="en-US" dirty="0"/>
              <a:t> Features code </a:t>
            </a:r>
            <a:r>
              <a:rPr lang="en-US" dirty="0" err="1"/>
              <a:t>ต่างๆของ</a:t>
            </a:r>
            <a:r>
              <a:rPr lang="en-US" dirty="0" err="1" smtClean="0"/>
              <a:t>ระบบ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Features Code </a:t>
            </a:r>
            <a:r>
              <a:rPr lang="th-TH" dirty="0" smtClean="0"/>
              <a:t>ใช้ในการจัดการตั้งค่า </a:t>
            </a:r>
            <a:r>
              <a:rPr lang="en-US" dirty="0" smtClean="0"/>
              <a:t>code </a:t>
            </a:r>
            <a:r>
              <a:rPr lang="th-TH" dirty="0" smtClean="0"/>
              <a:t>ในการใช้งานระบบโทร</a:t>
            </a:r>
            <a:r>
              <a:rPr lang="th-TH" dirty="0" err="1" smtClean="0"/>
              <a:t>ศํพท์ต่างๆ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4993" y="2294442"/>
            <a:ext cx="5993086" cy="443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53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การตั้งค่าเสียงเพลงรอสาย (</a:t>
            </a:r>
            <a:r>
              <a:rPr lang="th-TH" dirty="0" err="1"/>
              <a:t>Music</a:t>
            </a:r>
            <a:r>
              <a:rPr lang="th-TH" dirty="0"/>
              <a:t> </a:t>
            </a:r>
            <a:r>
              <a:rPr lang="th-TH" dirty="0" err="1"/>
              <a:t>on</a:t>
            </a:r>
            <a:r>
              <a:rPr lang="th-TH" dirty="0"/>
              <a:t> </a:t>
            </a:r>
            <a:r>
              <a:rPr lang="th-TH" dirty="0" err="1"/>
              <a:t>hold</a:t>
            </a:r>
            <a:r>
              <a:rPr lang="th-TH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332017"/>
            <a:ext cx="10515600" cy="3338554"/>
          </a:xfrm>
        </p:spPr>
      </p:pic>
    </p:spTree>
    <p:extLst>
      <p:ext uri="{BB962C8B-B14F-4D97-AF65-F5344CB8AC3E}">
        <p14:creationId xmlns:p14="http://schemas.microsoft.com/office/powerpoint/2010/main" val="16979405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Plextel</a:t>
            </a:r>
            <a:r>
              <a:rPr lang="en-US" dirty="0"/>
              <a:t> Server </a:t>
            </a:r>
            <a:r>
              <a:rPr lang="en-US" dirty="0" smtClean="0"/>
              <a:t>Configuration</a:t>
            </a:r>
            <a:r>
              <a:rPr lang="th-TH" dirty="0"/>
              <a:t/>
            </a:r>
            <a:br>
              <a:rPr lang="th-TH" dirty="0"/>
            </a:br>
            <a:r>
              <a:rPr lang="th-TH" dirty="0"/>
              <a:t>การจัดการสายภายนอก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56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Topic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Plextel</a:t>
            </a:r>
            <a:r>
              <a:rPr lang="en-US" dirty="0" smtClean="0"/>
              <a:t> Server Configuration</a:t>
            </a:r>
            <a:endParaRPr lang="th-TH" dirty="0" smtClean="0"/>
          </a:p>
          <a:p>
            <a:r>
              <a:rPr lang="th-TH" dirty="0" smtClean="0"/>
              <a:t>การจัดการ </a:t>
            </a:r>
            <a:r>
              <a:rPr lang="en-US" dirty="0" smtClean="0"/>
              <a:t>Features </a:t>
            </a:r>
            <a:r>
              <a:rPr lang="th-TH" dirty="0" smtClean="0"/>
              <a:t>หลักของระบบ สายเข้า</a:t>
            </a:r>
            <a:r>
              <a:rPr lang="en-US" dirty="0" smtClean="0"/>
              <a:t> (Incoming Calls)</a:t>
            </a:r>
          </a:p>
          <a:p>
            <a:pPr lvl="1"/>
            <a:r>
              <a:rPr lang="th-TH" dirty="0" smtClean="0"/>
              <a:t>การจัดการเรื่อง ไฟล์เสียง </a:t>
            </a:r>
            <a:r>
              <a:rPr lang="en-US" dirty="0" err="1" smtClean="0"/>
              <a:t>VoicePrompt</a:t>
            </a:r>
            <a:endParaRPr lang="th-TH" dirty="0" smtClean="0"/>
          </a:p>
          <a:p>
            <a:pPr lvl="1"/>
            <a:r>
              <a:rPr lang="th-TH" dirty="0" smtClean="0"/>
              <a:t>การตั้งค่าระบบตอบรับอัตโนมัติ </a:t>
            </a:r>
            <a:r>
              <a:rPr lang="en-US" dirty="0" smtClean="0"/>
              <a:t>IVR (Interactive Voice Response) </a:t>
            </a:r>
            <a:r>
              <a:rPr lang="th-TH" dirty="0" smtClean="0"/>
              <a:t>แบบ </a:t>
            </a:r>
            <a:r>
              <a:rPr lang="en-US" dirty="0" smtClean="0"/>
              <a:t>Basic</a:t>
            </a:r>
          </a:p>
          <a:p>
            <a:pPr lvl="1"/>
            <a:r>
              <a:rPr lang="th-TH" dirty="0" smtClean="0"/>
              <a:t>การตั้งค่าระบบ </a:t>
            </a:r>
            <a:r>
              <a:rPr lang="en-US" dirty="0" smtClean="0"/>
              <a:t>Queue (</a:t>
            </a:r>
            <a:r>
              <a:rPr lang="en-US" dirty="0" err="1" smtClean="0"/>
              <a:t>CallCenter</a:t>
            </a:r>
            <a:r>
              <a:rPr lang="en-US" dirty="0" smtClean="0"/>
              <a:t> Edition)*</a:t>
            </a:r>
          </a:p>
          <a:p>
            <a:pPr lvl="1"/>
            <a:r>
              <a:rPr lang="th-TH" dirty="0" smtClean="0"/>
              <a:t>การตั้งค่า </a:t>
            </a:r>
            <a:r>
              <a:rPr lang="en-US" dirty="0" smtClean="0"/>
              <a:t>Call Routing </a:t>
            </a:r>
            <a:r>
              <a:rPr lang="th-TH" dirty="0" smtClean="0"/>
              <a:t>แบบ ตรวจสอบจากเบอร์โทรเข้า </a:t>
            </a:r>
            <a:r>
              <a:rPr lang="en-US" dirty="0" smtClean="0"/>
              <a:t>(</a:t>
            </a:r>
            <a:r>
              <a:rPr lang="en-US" dirty="0" err="1" smtClean="0"/>
              <a:t>CallerID</a:t>
            </a:r>
            <a:r>
              <a:rPr lang="en-US" dirty="0" smtClean="0"/>
              <a:t> routing)</a:t>
            </a:r>
          </a:p>
          <a:p>
            <a:pPr lvl="1"/>
            <a:r>
              <a:rPr lang="th-TH" dirty="0" smtClean="0"/>
              <a:t>การตั้งค่า </a:t>
            </a:r>
            <a:r>
              <a:rPr lang="en-US" dirty="0" smtClean="0"/>
              <a:t>Automatic Call Routing </a:t>
            </a:r>
            <a:r>
              <a:rPr lang="th-TH" dirty="0" smtClean="0"/>
              <a:t>แบบการจำเบอร์โทรออก </a:t>
            </a:r>
            <a:r>
              <a:rPr lang="en-US" dirty="0" smtClean="0"/>
              <a:t>(Return </a:t>
            </a:r>
            <a:r>
              <a:rPr lang="en-US" dirty="0" err="1" smtClean="0"/>
              <a:t>CallerID</a:t>
            </a:r>
            <a:r>
              <a:rPr lang="en-US" dirty="0" smtClean="0"/>
              <a:t> routing)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24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การตั้งค่า</a:t>
            </a:r>
            <a:r>
              <a:rPr lang="en-US" dirty="0"/>
              <a:t> SIP trunk </a:t>
            </a:r>
            <a:r>
              <a:rPr lang="en-US" dirty="0" smtClean="0"/>
              <a:t>Setting</a:t>
            </a:r>
            <a:r>
              <a:rPr lang="th-TH" dirty="0"/>
              <a:t/>
            </a:r>
            <a:br>
              <a:rPr lang="th-TH" dirty="0"/>
            </a:br>
            <a:r>
              <a:rPr lang="en-US" sz="4000" dirty="0" smtClean="0"/>
              <a:t>Voice Interface -&gt; SIP trunk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SIP Trunk </a:t>
            </a:r>
            <a:r>
              <a:rPr lang="th-TH" dirty="0" smtClean="0"/>
              <a:t>เป็นการตั้งค่าการเชื่อมไปยังผู้ให้บริการ </a:t>
            </a:r>
            <a:r>
              <a:rPr lang="en-US" dirty="0" smtClean="0"/>
              <a:t>SIP </a:t>
            </a:r>
            <a:r>
              <a:rPr lang="th-TH" dirty="0" smtClean="0"/>
              <a:t>หรือ ตู้สาขา</a:t>
            </a:r>
            <a:r>
              <a:rPr lang="th-TH" dirty="0" err="1" smtClean="0"/>
              <a:t>อื่นๆ</a:t>
            </a:r>
            <a:r>
              <a:rPr lang="th-TH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924" y="2317179"/>
            <a:ext cx="7607806" cy="454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008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th-TH" dirty="0"/>
              <a:t>การตั้งค่า </a:t>
            </a:r>
            <a:r>
              <a:rPr lang="th-TH" dirty="0" err="1" smtClean="0"/>
              <a:t>Gateway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/>
              <a:t> Voice Interface -&gt; </a:t>
            </a:r>
            <a:r>
              <a:rPr lang="en-US" sz="4000" dirty="0" smtClean="0"/>
              <a:t>Gateway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Gateway </a:t>
            </a:r>
            <a:r>
              <a:rPr lang="th-TH" dirty="0" smtClean="0"/>
              <a:t>เป็น การตั้งค่าเพิ่มเชื่อมไปยังอุปกรณ์ </a:t>
            </a:r>
            <a:r>
              <a:rPr lang="en-US" dirty="0" smtClean="0"/>
              <a:t>Gateway </a:t>
            </a:r>
            <a:r>
              <a:rPr lang="th-TH" dirty="0" smtClean="0"/>
              <a:t>สายนอกที่ต้องการเชื่องเข้าระบบ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261" y="2322332"/>
            <a:ext cx="6611533" cy="453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637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การตั้งค่า การเชื่อมตู้ แบบ </a:t>
            </a:r>
            <a:r>
              <a:rPr lang="th-TH" dirty="0" err="1" smtClean="0"/>
              <a:t>Site</a:t>
            </a:r>
            <a:r>
              <a:rPr lang="th-TH" dirty="0" smtClean="0"/>
              <a:t>-</a:t>
            </a:r>
            <a:r>
              <a:rPr lang="th-TH" dirty="0" err="1" smtClean="0"/>
              <a:t>to</a:t>
            </a:r>
            <a:r>
              <a:rPr lang="th-TH" dirty="0" smtClean="0"/>
              <a:t>-</a:t>
            </a:r>
            <a:r>
              <a:rPr lang="th-TH" dirty="0" err="1" smtClean="0"/>
              <a:t>Site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en-US" sz="4000" dirty="0" smtClean="0"/>
              <a:t>Menu -&gt; Site-to-Site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Site-to-Site </a:t>
            </a:r>
            <a:r>
              <a:rPr lang="th-TH" dirty="0" smtClean="0"/>
              <a:t>เป็นการเชื่อม </a:t>
            </a:r>
            <a:r>
              <a:rPr lang="en-US" dirty="0" smtClean="0"/>
              <a:t>PLEXTEL server </a:t>
            </a:r>
            <a:r>
              <a:rPr lang="th-TH" dirty="0" smtClean="0"/>
              <a:t>เข้าด้วยกันเพื่อให้สามารถใช้งานร่วมกันได้ เสมือนเป็นระบบเดียวกัน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131" y="2352472"/>
            <a:ext cx="7330580" cy="450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137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การตั้งค่า</a:t>
            </a:r>
            <a:r>
              <a:rPr lang="en-US" dirty="0"/>
              <a:t> </a:t>
            </a:r>
            <a:r>
              <a:rPr lang="en-US" dirty="0" smtClean="0"/>
              <a:t>Schedule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en-US" sz="4000" dirty="0" smtClean="0"/>
              <a:t>Menu -&gt;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Schedule </a:t>
            </a:r>
            <a:r>
              <a:rPr lang="th-TH" dirty="0" smtClean="0"/>
              <a:t>เป็นการตั้งช่วงเวลา โดย จะถูกนำไปใช้ในการทำงาน หลายแห่งในระบบ เพื่อใช้ในการกำหนดช่วงเวลาที่ต้องการ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781167"/>
            <a:ext cx="9480331" cy="407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520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การตั้งค่า </a:t>
            </a:r>
            <a:r>
              <a:rPr lang="th-TH" dirty="0" err="1"/>
              <a:t>Call</a:t>
            </a:r>
            <a:r>
              <a:rPr lang="th-TH" dirty="0"/>
              <a:t> </a:t>
            </a:r>
            <a:r>
              <a:rPr lang="th-TH" dirty="0" err="1"/>
              <a:t>Routing</a:t>
            </a:r>
            <a:r>
              <a:rPr lang="th-TH" dirty="0"/>
              <a:t> ของระบบ สายเข้า (</a:t>
            </a:r>
            <a:r>
              <a:rPr lang="th-TH" dirty="0" err="1"/>
              <a:t>incoming</a:t>
            </a:r>
            <a:r>
              <a:rPr lang="th-TH" dirty="0"/>
              <a:t> </a:t>
            </a:r>
            <a:r>
              <a:rPr lang="th-TH" dirty="0" err="1"/>
              <a:t>call</a:t>
            </a:r>
            <a:r>
              <a:rPr lang="th-TH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354" y="1825625"/>
            <a:ext cx="10191291" cy="4351338"/>
          </a:xfrm>
        </p:spPr>
      </p:pic>
    </p:spTree>
    <p:extLst>
      <p:ext uri="{BB962C8B-B14F-4D97-AF65-F5344CB8AC3E}">
        <p14:creationId xmlns:p14="http://schemas.microsoft.com/office/powerpoint/2010/main" val="1904560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การตั้งค่า</a:t>
            </a:r>
            <a:r>
              <a:rPr lang="en-US" dirty="0"/>
              <a:t> Call Routing </a:t>
            </a:r>
            <a:r>
              <a:rPr lang="en-US" dirty="0" err="1"/>
              <a:t>ของระบบ</a:t>
            </a:r>
            <a:r>
              <a:rPr lang="en-US" dirty="0"/>
              <a:t> </a:t>
            </a:r>
            <a:r>
              <a:rPr lang="en-US" dirty="0" err="1"/>
              <a:t>สายออก</a:t>
            </a:r>
            <a:r>
              <a:rPr lang="en-US" dirty="0"/>
              <a:t> (outgoing call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6914" y="1418896"/>
            <a:ext cx="4953858" cy="5183507"/>
          </a:xfrm>
        </p:spPr>
      </p:pic>
    </p:spTree>
    <p:extLst>
      <p:ext uri="{BB962C8B-B14F-4D97-AF65-F5344CB8AC3E}">
        <p14:creationId xmlns:p14="http://schemas.microsoft.com/office/powerpoint/2010/main" val="2635356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Plextel</a:t>
            </a:r>
            <a:r>
              <a:rPr lang="en-US" dirty="0"/>
              <a:t> Server </a:t>
            </a:r>
            <a:r>
              <a:rPr lang="en-US" dirty="0" smtClean="0"/>
              <a:t>Configuration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sz="5400" dirty="0"/>
              <a:t>การจัดการ </a:t>
            </a:r>
            <a:r>
              <a:rPr lang="en-US" sz="5400" dirty="0"/>
              <a:t>Features </a:t>
            </a:r>
            <a:r>
              <a:rPr lang="th-TH" sz="5400" dirty="0"/>
              <a:t>หลักของระบบ สายเข้า</a:t>
            </a:r>
            <a:r>
              <a:rPr lang="en-US" sz="5400" dirty="0"/>
              <a:t> (Incoming Calls)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การจัดการเรื่อง ไฟล์เสียง </a:t>
            </a:r>
            <a:r>
              <a:rPr lang="th-TH" dirty="0" err="1" smtClean="0"/>
              <a:t>VoicePrompt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en-US" dirty="0" smtClean="0"/>
              <a:t>Sound -&gt; </a:t>
            </a:r>
            <a:r>
              <a:rPr lang="en-US" dirty="0" err="1" smtClean="0"/>
              <a:t>VoicePrompt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VoicePrompt</a:t>
            </a:r>
            <a:r>
              <a:rPr lang="en-US" dirty="0" smtClean="0"/>
              <a:t> </a:t>
            </a:r>
            <a:r>
              <a:rPr lang="th-TH" dirty="0" smtClean="0"/>
              <a:t>จะถูกนำไปใช้ในระบบ ตอบรับ อัตโนมัติ </a:t>
            </a:r>
            <a:r>
              <a:rPr lang="en-US" dirty="0" smtClean="0"/>
              <a:t>IVR </a:t>
            </a:r>
            <a:r>
              <a:rPr lang="th-TH" dirty="0" smtClean="0"/>
              <a:t>เป็นหลัก</a:t>
            </a:r>
            <a:r>
              <a:rPr lang="en-US" dirty="0" smtClean="0"/>
              <a:t> </a:t>
            </a:r>
            <a:r>
              <a:rPr lang="th-TH" dirty="0" smtClean="0"/>
              <a:t>โดยสามารถทำการ สร้างได้หลายรู</a:t>
            </a:r>
            <a:r>
              <a:rPr lang="th-TH" dirty="0" err="1" smtClean="0"/>
              <a:t>ูป</a:t>
            </a:r>
            <a:r>
              <a:rPr lang="th-TH" dirty="0" smtClean="0"/>
              <a:t>แบบ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641226"/>
            <a:ext cx="10142483" cy="407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62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การตั้งค่าระบบตอบรับอัตโนมัติ IVR (</a:t>
            </a:r>
            <a:r>
              <a:rPr lang="th-TH" dirty="0" err="1"/>
              <a:t>Interactive</a:t>
            </a:r>
            <a:r>
              <a:rPr lang="th-TH" dirty="0"/>
              <a:t> </a:t>
            </a:r>
            <a:r>
              <a:rPr lang="th-TH" dirty="0" err="1"/>
              <a:t>Voice</a:t>
            </a:r>
            <a:r>
              <a:rPr lang="th-TH" dirty="0"/>
              <a:t> </a:t>
            </a:r>
            <a:r>
              <a:rPr lang="th-TH" dirty="0" err="1"/>
              <a:t>Response</a:t>
            </a:r>
            <a:r>
              <a:rPr lang="th-TH" dirty="0"/>
              <a:t>) แบบ </a:t>
            </a:r>
            <a:r>
              <a:rPr lang="th-TH" dirty="0" err="1" smtClean="0"/>
              <a:t>Basic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Menu -&gt; IVR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ระบบ </a:t>
            </a:r>
            <a:r>
              <a:rPr lang="en-US" dirty="0" smtClean="0"/>
              <a:t>IVR </a:t>
            </a:r>
            <a:r>
              <a:rPr lang="th-TH" dirty="0" smtClean="0"/>
              <a:t>หรือ ระบบตอบรับอัตโนมัติ</a:t>
            </a:r>
            <a:endParaRPr lang="en-US" dirty="0" smtClean="0"/>
          </a:p>
          <a:p>
            <a:r>
              <a:rPr lang="th-TH" dirty="0" smtClean="0"/>
              <a:t>รองรับการทำงานอันหลากหลาย </a:t>
            </a:r>
            <a:endParaRPr lang="en-US" dirty="0" smtClean="0"/>
          </a:p>
          <a:p>
            <a:r>
              <a:rPr lang="th-TH" dirty="0" smtClean="0"/>
              <a:t>รองรับการสร้างไม่จำกัด </a:t>
            </a:r>
            <a:r>
              <a:rPr lang="en-US" dirty="0" smtClean="0"/>
              <a:t>Level </a:t>
            </a:r>
            <a:r>
              <a:rPr lang="th-TH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4566" y="1400011"/>
            <a:ext cx="6379234" cy="477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249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การตั้งค่า </a:t>
            </a:r>
            <a:r>
              <a:rPr lang="th-TH" dirty="0" err="1"/>
              <a:t>Call</a:t>
            </a:r>
            <a:r>
              <a:rPr lang="th-TH" dirty="0"/>
              <a:t> </a:t>
            </a:r>
            <a:r>
              <a:rPr lang="th-TH" dirty="0" err="1"/>
              <a:t>Routing</a:t>
            </a:r>
            <a:r>
              <a:rPr lang="th-TH" dirty="0"/>
              <a:t> แบบ ตรวจสอบจากเบอร์โทรเข้า (</a:t>
            </a:r>
            <a:r>
              <a:rPr lang="th-TH" dirty="0" err="1"/>
              <a:t>CallerID</a:t>
            </a:r>
            <a:r>
              <a:rPr lang="th-TH" dirty="0"/>
              <a:t> </a:t>
            </a:r>
            <a:r>
              <a:rPr lang="th-TH" dirty="0" err="1"/>
              <a:t>routing</a:t>
            </a:r>
            <a:r>
              <a:rPr lang="th-TH" dirty="0" smtClean="0"/>
              <a:t>)</a:t>
            </a:r>
            <a:r>
              <a:rPr lang="en-US" dirty="0"/>
              <a:t/>
            </a:r>
            <a:br>
              <a:rPr lang="en-US" dirty="0"/>
            </a:br>
            <a:r>
              <a:rPr lang="en-US" sz="4000" dirty="0" smtClean="0"/>
              <a:t>Call Features -&gt; </a:t>
            </a:r>
            <a:r>
              <a:rPr lang="en-US" sz="4000" dirty="0" err="1" smtClean="0"/>
              <a:t>CallerID</a:t>
            </a:r>
            <a:r>
              <a:rPr lang="en-US" sz="4000" dirty="0" smtClean="0"/>
              <a:t> Routing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เป็นการตั้ง </a:t>
            </a:r>
            <a:r>
              <a:rPr lang="en-US" dirty="0" smtClean="0"/>
              <a:t>Call Flow </a:t>
            </a:r>
            <a:r>
              <a:rPr lang="th-TH" dirty="0" smtClean="0"/>
              <a:t>โดยสามารถตรวจสอบจากเบอร์ที่โทรเข้า </a:t>
            </a:r>
            <a:r>
              <a:rPr lang="en-US" dirty="0" smtClean="0"/>
              <a:t>(</a:t>
            </a:r>
            <a:r>
              <a:rPr lang="en-US" dirty="0" err="1" smtClean="0"/>
              <a:t>CallerID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444" y="2945207"/>
            <a:ext cx="11774175" cy="323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79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Topic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Plextel</a:t>
            </a:r>
            <a:r>
              <a:rPr lang="en-US" dirty="0" smtClean="0"/>
              <a:t> Server Configuration</a:t>
            </a:r>
            <a:endParaRPr lang="th-TH" dirty="0" smtClean="0"/>
          </a:p>
          <a:p>
            <a:r>
              <a:rPr lang="th-TH" dirty="0" smtClean="0"/>
              <a:t>การจัดการ </a:t>
            </a:r>
            <a:r>
              <a:rPr lang="en-US" dirty="0" smtClean="0"/>
              <a:t>Features </a:t>
            </a:r>
            <a:r>
              <a:rPr lang="th-TH" dirty="0" smtClean="0"/>
              <a:t>หลักของระบบ สายภายใน</a:t>
            </a:r>
            <a:r>
              <a:rPr lang="en-US" dirty="0" smtClean="0"/>
              <a:t> (Internal Calls)</a:t>
            </a:r>
          </a:p>
          <a:p>
            <a:pPr lvl="1"/>
            <a:r>
              <a:rPr lang="th-TH" dirty="0" smtClean="0"/>
              <a:t>ระบบ </a:t>
            </a:r>
            <a:r>
              <a:rPr lang="en-US" dirty="0" smtClean="0"/>
              <a:t>PAGING </a:t>
            </a:r>
          </a:p>
          <a:p>
            <a:pPr lvl="1"/>
            <a:r>
              <a:rPr lang="th-TH" dirty="0" smtClean="0"/>
              <a:t>ระบบ </a:t>
            </a:r>
            <a:r>
              <a:rPr lang="en-US" dirty="0" smtClean="0"/>
              <a:t>Internal Announcement</a:t>
            </a:r>
          </a:p>
          <a:p>
            <a:pPr lvl="1"/>
            <a:r>
              <a:rPr lang="th-TH" dirty="0" smtClean="0"/>
              <a:t>ระบบเบอร์เสมือน </a:t>
            </a:r>
            <a:r>
              <a:rPr lang="en-US" dirty="0" smtClean="0"/>
              <a:t>(Virtual Number)</a:t>
            </a:r>
          </a:p>
          <a:p>
            <a:pPr lvl="1"/>
            <a:r>
              <a:rPr lang="th-TH" dirty="0" smtClean="0"/>
              <a:t>ระบบห้องประชุมทางเสียง </a:t>
            </a:r>
            <a:r>
              <a:rPr lang="en-US" dirty="0" smtClean="0"/>
              <a:t>(Voice Conference)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42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การตั้งค่า</a:t>
            </a:r>
            <a:r>
              <a:rPr lang="en-US" dirty="0"/>
              <a:t> Automatic Call Routing </a:t>
            </a:r>
            <a:r>
              <a:rPr lang="en-US" dirty="0" err="1"/>
              <a:t>แบบการจำเบอร์โทรออก</a:t>
            </a:r>
            <a:r>
              <a:rPr lang="en-US" dirty="0"/>
              <a:t> (Return </a:t>
            </a:r>
            <a:r>
              <a:rPr lang="en-US" dirty="0" err="1"/>
              <a:t>CallerID</a:t>
            </a:r>
            <a:r>
              <a:rPr lang="en-US" dirty="0"/>
              <a:t> routing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ใช้ในการตั้งค่าการ </a:t>
            </a:r>
            <a:r>
              <a:rPr lang="en-US" dirty="0" smtClean="0"/>
              <a:t>routing </a:t>
            </a:r>
            <a:r>
              <a:rPr lang="th-TH" dirty="0" smtClean="0"/>
              <a:t>โดยอัตโนมัติ โดยจะจำเบอร์ที่ </a:t>
            </a:r>
            <a:r>
              <a:rPr lang="en-US" dirty="0" smtClean="0"/>
              <a:t>Extensions </a:t>
            </a:r>
            <a:r>
              <a:rPr lang="th-TH" dirty="0" smtClean="0"/>
              <a:t>ในระบบ โทรออก และ ทำการ </a:t>
            </a:r>
            <a:r>
              <a:rPr lang="en-US" dirty="0" smtClean="0"/>
              <a:t>Routing </a:t>
            </a:r>
            <a:r>
              <a:rPr lang="th-TH" dirty="0" smtClean="0"/>
              <a:t>เบอร์</a:t>
            </a:r>
            <a:r>
              <a:rPr lang="th-TH" dirty="0" err="1" smtClean="0"/>
              <a:t>นั้นๆ</a:t>
            </a:r>
            <a:r>
              <a:rPr lang="th-TH" dirty="0" smtClean="0"/>
              <a:t>ที่โทรกลับมาตรงไปที่เบอร์ </a:t>
            </a:r>
            <a:r>
              <a:rPr lang="en-US" dirty="0" smtClean="0"/>
              <a:t>Extensions </a:t>
            </a:r>
            <a:r>
              <a:rPr lang="th-TH" dirty="0" smtClean="0"/>
              <a:t>เดิมได้ทันที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47849"/>
            <a:ext cx="12192000" cy="288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336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Plextel</a:t>
            </a:r>
            <a:r>
              <a:rPr lang="en-US" dirty="0"/>
              <a:t> Server </a:t>
            </a:r>
            <a:r>
              <a:rPr lang="en-US" dirty="0" smtClean="0"/>
              <a:t>Configuration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sz="5400" dirty="0"/>
              <a:t>การจัดการ </a:t>
            </a:r>
            <a:r>
              <a:rPr lang="en-US" sz="5400" dirty="0"/>
              <a:t>Features </a:t>
            </a:r>
            <a:r>
              <a:rPr lang="th-TH" sz="5400" dirty="0"/>
              <a:t>หลักของระบบ สายภายใน</a:t>
            </a:r>
            <a:r>
              <a:rPr lang="en-US" sz="5400" dirty="0"/>
              <a:t> (Internal Calls)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2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ระบบ PAGING </a:t>
            </a:r>
            <a:br>
              <a:rPr lang="th-TH" dirty="0"/>
            </a:br>
            <a:r>
              <a:rPr lang="en-US" sz="4000" dirty="0" smtClean="0"/>
              <a:t>Call Features -&gt; Paging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ใช้สำหรับการตั้งค่า</a:t>
            </a:r>
            <a:r>
              <a:rPr lang="en-US" dirty="0" smtClean="0"/>
              <a:t> </a:t>
            </a:r>
            <a:r>
              <a:rPr lang="th-TH" dirty="0" smtClean="0"/>
              <a:t>กลุ่มเบอร์ ของระบบประกาศ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248" y="2244967"/>
            <a:ext cx="6761217" cy="461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362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ระบบ</a:t>
            </a:r>
            <a:r>
              <a:rPr lang="en-US" dirty="0"/>
              <a:t> Internal </a:t>
            </a:r>
            <a:r>
              <a:rPr lang="en-US" dirty="0" smtClean="0"/>
              <a:t>Announcement</a:t>
            </a:r>
            <a:br>
              <a:rPr lang="en-US" dirty="0" smtClean="0"/>
            </a:br>
            <a:r>
              <a:rPr lang="en-US" sz="4000" dirty="0" smtClean="0"/>
              <a:t>Call Features -&gt; Internal Announcement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ใช้สำหรับ การตั้งค่าระบบ ประกาศ แบบ </a:t>
            </a:r>
            <a:r>
              <a:rPr lang="en-US" dirty="0" smtClean="0"/>
              <a:t>Advanced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233" y="2460888"/>
            <a:ext cx="7023673" cy="439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047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ระบบเบอร์เสมือน (</a:t>
            </a:r>
            <a:r>
              <a:rPr lang="th-TH" dirty="0" err="1"/>
              <a:t>Virtual</a:t>
            </a:r>
            <a:r>
              <a:rPr lang="th-TH" dirty="0"/>
              <a:t> </a:t>
            </a:r>
            <a:r>
              <a:rPr lang="th-TH" dirty="0" err="1"/>
              <a:t>Number</a:t>
            </a:r>
            <a:r>
              <a:rPr lang="th-TH" dirty="0"/>
              <a:t>)</a:t>
            </a:r>
            <a:br>
              <a:rPr lang="th-TH" dirty="0"/>
            </a:br>
            <a:r>
              <a:rPr lang="en-US" sz="4000" dirty="0"/>
              <a:t> Call Features -&gt; </a:t>
            </a:r>
            <a:r>
              <a:rPr lang="en-US" sz="4000" dirty="0" smtClean="0"/>
              <a:t>Virtual Number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Virtual Number </a:t>
            </a:r>
            <a:r>
              <a:rPr lang="th-TH" dirty="0" smtClean="0"/>
              <a:t>สามารถนำมาใช้งานเพิ่มสร้างเบอร์ในระบบ โดยเบอร์ที่สร้างจะสามารถที่จะกำหนดการทำงานของเบอร์</a:t>
            </a:r>
            <a:r>
              <a:rPr lang="th-TH" dirty="0" err="1" smtClean="0"/>
              <a:t>นั้นๆ</a:t>
            </a:r>
            <a:r>
              <a:rPr lang="th-TH" dirty="0" smtClean="0"/>
              <a:t> ได้เองตามความต้องการ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296" y="2947744"/>
            <a:ext cx="6698665" cy="391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801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ระบบห้องประชุมทางเสียง (</a:t>
            </a:r>
            <a:r>
              <a:rPr lang="th-TH" dirty="0" err="1"/>
              <a:t>Voice</a:t>
            </a:r>
            <a:r>
              <a:rPr lang="th-TH" dirty="0"/>
              <a:t> </a:t>
            </a:r>
            <a:r>
              <a:rPr lang="th-TH" dirty="0" err="1"/>
              <a:t>Conference</a:t>
            </a:r>
            <a:r>
              <a:rPr lang="th-TH" dirty="0"/>
              <a:t>)</a:t>
            </a:r>
            <a:br>
              <a:rPr lang="th-TH" dirty="0"/>
            </a:br>
            <a:r>
              <a:rPr lang="en-US" sz="4000" dirty="0"/>
              <a:t> Call Features -&gt; </a:t>
            </a:r>
            <a:r>
              <a:rPr lang="en-US" sz="4000" dirty="0" smtClean="0"/>
              <a:t>Conference Manager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ระบบห้องประชุมทางเสียง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972" y="2371415"/>
            <a:ext cx="7590265" cy="448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842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 err="1"/>
              <a:t>Plextel</a:t>
            </a:r>
            <a:r>
              <a:rPr lang="en-US" dirty="0"/>
              <a:t> Server </a:t>
            </a:r>
            <a:r>
              <a:rPr lang="en-US" dirty="0" smtClean="0"/>
              <a:t>Configuration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sz="5400" dirty="0"/>
              <a:t>รายงานการใช้งาน </a:t>
            </a:r>
            <a:r>
              <a:rPr lang="en-US" sz="5400" dirty="0"/>
              <a:t>CDR </a:t>
            </a:r>
            <a:r>
              <a:rPr lang="th-TH" sz="5400" dirty="0"/>
              <a:t>และระบบ</a:t>
            </a:r>
            <a:r>
              <a:rPr lang="en-US" sz="5400" dirty="0"/>
              <a:t> Reporting</a:t>
            </a:r>
            <a:endParaRPr lang="th-TH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8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 Detail Records (CDR)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4043"/>
            <a:ext cx="10515600" cy="4351338"/>
          </a:xfrm>
        </p:spPr>
        <p:txBody>
          <a:bodyPr/>
          <a:lstStyle/>
          <a:p>
            <a:r>
              <a:rPr lang="th-TH" dirty="0" smtClean="0"/>
              <a:t>ใช้ในการดู</a:t>
            </a:r>
            <a:r>
              <a:rPr lang="th-TH" dirty="0"/>
              <a:t> </a:t>
            </a:r>
            <a:r>
              <a:rPr lang="th-TH" dirty="0" smtClean="0"/>
              <a:t>การใช้งาน ในระบบ</a:t>
            </a:r>
            <a:br>
              <a:rPr lang="th-TH" dirty="0" smtClean="0"/>
            </a:br>
            <a:r>
              <a:rPr lang="th-TH" dirty="0" smtClean="0"/>
              <a:t>โดยจะแสดงข้อมูล การใช้งาน</a:t>
            </a:r>
            <a:br>
              <a:rPr lang="th-TH" dirty="0" smtClean="0"/>
            </a:br>
            <a:r>
              <a:rPr lang="th-TH" dirty="0" smtClean="0"/>
              <a:t>โทรศัพท์ทั้งหมด และ สามารถ </a:t>
            </a:r>
            <a:r>
              <a:rPr lang="en-US" dirty="0"/>
              <a:t/>
            </a:r>
            <a:br>
              <a:rPr lang="en-US" dirty="0"/>
            </a:br>
            <a:r>
              <a:rPr lang="th-TH" dirty="0" smtClean="0"/>
              <a:t>กรองข้อมูลตามที่ต้องการได้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660" y="1308575"/>
            <a:ext cx="7579340" cy="502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0941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 Report Graph</a:t>
            </a:r>
            <a:br>
              <a:rPr lang="en-US" dirty="0"/>
            </a:br>
            <a:r>
              <a:rPr lang="en-US" dirty="0" smtClean="0"/>
              <a:t>Report -&gt; Call Report Graph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th-TH" dirty="0" smtClean="0"/>
              <a:t>ใช้ในการดูข้อมูลการใช้งาน สถิติ ของระบบโทรศัพท์ โดยจะแสดงข้อมูล</a:t>
            </a:r>
            <a:r>
              <a:rPr lang="th-TH" dirty="0" err="1" smtClean="0"/>
              <a:t>ต่างๆ</a:t>
            </a:r>
            <a:r>
              <a:rPr lang="th-TH" dirty="0" smtClean="0"/>
              <a:t>เชิงสถิติ ได้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93" y="1690688"/>
            <a:ext cx="11545614" cy="493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239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รายงานภาพรวมของ</a:t>
            </a:r>
            <a:r>
              <a:rPr lang="en-US" dirty="0"/>
              <a:t> software </a:t>
            </a:r>
            <a:r>
              <a:rPr lang="en-US" dirty="0" err="1"/>
              <a:t>และ</a:t>
            </a:r>
            <a:r>
              <a:rPr lang="en-US" dirty="0"/>
              <a:t> hardware </a:t>
            </a:r>
            <a:r>
              <a:rPr lang="en-US" dirty="0" err="1"/>
              <a:t>ของ</a:t>
            </a:r>
            <a:r>
              <a:rPr lang="en-US" dirty="0"/>
              <a:t> </a:t>
            </a:r>
            <a:r>
              <a:rPr lang="en-US" dirty="0" err="1"/>
              <a:t>ระบบ</a:t>
            </a:r>
            <a:r>
              <a:rPr lang="en-US" dirty="0"/>
              <a:t> </a:t>
            </a:r>
            <a:r>
              <a:rPr lang="en-US" sz="4000" dirty="0" smtClean="0"/>
              <a:t>(Report -&gt; System </a:t>
            </a:r>
            <a:r>
              <a:rPr lang="en-US" sz="4000" dirty="0"/>
              <a:t>and Hardware)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ใช้ในการดูภาพรวมการทำงานของระบบ โดยระบบจะทำการเก็บค่า และ ทำการทดสอบระบบ และรองรับการแสดงผล ในรูปแบบ </a:t>
            </a:r>
            <a:r>
              <a:rPr lang="en-US" dirty="0" smtClean="0"/>
              <a:t>file PDF </a:t>
            </a:r>
            <a:r>
              <a:rPr lang="th-TH" dirty="0" smtClean="0"/>
              <a:t>เพื่อง่ายต่อการใช้งาน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227" y="2979683"/>
            <a:ext cx="9428496" cy="363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23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Topic** (optional)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 smtClean="0"/>
              <a:t>ระบบการทำงาน</a:t>
            </a:r>
            <a:r>
              <a:rPr lang="th-TH" dirty="0" err="1" smtClean="0"/>
              <a:t>อื่นๆ</a:t>
            </a:r>
            <a:endParaRPr lang="th-TH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dirty="0" smtClean="0"/>
              <a:t>การสร้าง </a:t>
            </a:r>
            <a:r>
              <a:rPr lang="en-US" dirty="0" smtClean="0"/>
              <a:t>New Features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dirty="0" smtClean="0"/>
              <a:t>ระบบ </a:t>
            </a:r>
            <a:r>
              <a:rPr lang="en-US" dirty="0" err="1" smtClean="0"/>
              <a:t>AutoProvisioning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Phonebook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Click-to-dial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FAX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9921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 err="1"/>
              <a:t>Plextel</a:t>
            </a:r>
            <a:r>
              <a:rPr lang="en-US" dirty="0"/>
              <a:t> Server </a:t>
            </a:r>
            <a:r>
              <a:rPr lang="en-US" dirty="0" smtClean="0"/>
              <a:t>Configuration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sz="5400" dirty="0"/>
              <a:t>การ </a:t>
            </a:r>
            <a:r>
              <a:rPr lang="en-US" sz="5400" dirty="0"/>
              <a:t>monitor </a:t>
            </a:r>
            <a:r>
              <a:rPr lang="th-TH" sz="5400" dirty="0"/>
              <a:t>การทำงานของ</a:t>
            </a:r>
            <a:r>
              <a:rPr lang="th-TH" sz="5400" dirty="0" smtClean="0"/>
              <a:t>ระบบ</a:t>
            </a:r>
            <a:endParaRPr lang="th-TH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3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ข้อมูลภาพรวมของระบบ System </a:t>
            </a:r>
            <a:r>
              <a:rPr lang="th-TH" dirty="0" err="1"/>
              <a:t>Status</a:t>
            </a:r>
            <a:r>
              <a:rPr lang="th-TH" dirty="0"/>
              <a:t/>
            </a:r>
            <a:br>
              <a:rPr lang="th-TH" dirty="0"/>
            </a:br>
            <a:r>
              <a:rPr lang="en-US" dirty="0" smtClean="0"/>
              <a:t>Status -&gt; System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สามารถใช้ในการตรวจสอบ ระบบ </a:t>
            </a:r>
            <a:r>
              <a:rPr lang="en-US" dirty="0" smtClean="0"/>
              <a:t>hardware </a:t>
            </a:r>
            <a:r>
              <a:rPr lang="th-TH" dirty="0" smtClean="0"/>
              <a:t>ของ </a:t>
            </a:r>
            <a:r>
              <a:rPr lang="en-US" dirty="0" smtClean="0"/>
              <a:t>server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8704" y="2479346"/>
            <a:ext cx="7267725" cy="437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767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2139"/>
            <a:ext cx="10515600" cy="1325563"/>
          </a:xfrm>
        </p:spPr>
        <p:txBody>
          <a:bodyPr/>
          <a:lstStyle/>
          <a:p>
            <a:r>
              <a:rPr lang="th-TH" dirty="0"/>
              <a:t>ข้อมูลสถิติ ภาพรวมของระบบ System </a:t>
            </a:r>
            <a:r>
              <a:rPr lang="th-TH" dirty="0" err="1"/>
              <a:t>Statistic</a:t>
            </a:r>
            <a:r>
              <a:rPr lang="th-TH" dirty="0"/>
              <a:t> </a:t>
            </a:r>
            <a:br>
              <a:rPr lang="th-TH" dirty="0"/>
            </a:br>
            <a:r>
              <a:rPr lang="en-US" dirty="0" smtClean="0"/>
              <a:t>Status -&gt; System Statistic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สถิติการทำงานของ </a:t>
            </a:r>
            <a:r>
              <a:rPr lang="en-US" dirty="0" smtClean="0"/>
              <a:t>PLEXTEL </a:t>
            </a:r>
            <a:r>
              <a:rPr lang="th-TH" dirty="0" smtClean="0"/>
              <a:t>ในรูปแบบ</a:t>
            </a:r>
            <a:r>
              <a:rPr lang="th-TH" dirty="0" err="1" smtClean="0"/>
              <a:t>ต่างๆ</a:t>
            </a:r>
            <a:r>
              <a:rPr lang="th-TH" dirty="0" smtClean="0"/>
              <a:t> เช่น สถิติการใช้งานระบบโทรศัพท์</a:t>
            </a:r>
            <a:r>
              <a:rPr lang="en-US" dirty="0" smtClean="0"/>
              <a:t>, </a:t>
            </a:r>
            <a:r>
              <a:rPr lang="th-TH" dirty="0" smtClean="0"/>
              <a:t>การใช้งาน </a:t>
            </a:r>
            <a:r>
              <a:rPr lang="en-US" dirty="0" smtClean="0"/>
              <a:t>Memory, CPU </a:t>
            </a:r>
            <a:r>
              <a:rPr lang="th-TH" dirty="0" smtClean="0"/>
              <a:t>เป็นต้น โดย ผู้ดูแลระบบสามารถใช้ในการวิเคราะห์ช่วงเวลา ที่เหมาะสมในการตรวจสอบค่าโดยละเอียดต่อไป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5517" y="2855341"/>
            <a:ext cx="7399282" cy="400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406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การตรวจสอบ Service </a:t>
            </a:r>
            <a:r>
              <a:rPr lang="th-TH" dirty="0" err="1"/>
              <a:t>ต่างๆ</a:t>
            </a:r>
            <a:r>
              <a:rPr lang="th-TH" dirty="0"/>
              <a:t> ของระบบ</a:t>
            </a:r>
            <a:br>
              <a:rPr lang="th-TH" dirty="0"/>
            </a:br>
            <a:r>
              <a:rPr lang="en-US" sz="4000" dirty="0" smtClean="0"/>
              <a:t>Status -&gt; Service Status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ใช้ในการดูสถานะของ </a:t>
            </a:r>
            <a:r>
              <a:rPr lang="en-US" dirty="0" smtClean="0"/>
              <a:t>service </a:t>
            </a:r>
            <a:r>
              <a:rPr lang="th-TH" dirty="0" smtClean="0"/>
              <a:t>หลักที่ทำการเปิดใช้งานในระบบ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306" y="2287588"/>
            <a:ext cx="5226256" cy="457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598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การตรวจสอบการใช้งานของระบบในปัจจุบัน (</a:t>
            </a:r>
            <a:r>
              <a:rPr lang="th-TH" dirty="0" err="1"/>
              <a:t>Active</a:t>
            </a:r>
            <a:r>
              <a:rPr lang="th-TH" dirty="0"/>
              <a:t> </a:t>
            </a:r>
            <a:r>
              <a:rPr lang="th-TH" dirty="0" err="1"/>
              <a:t>Call</a:t>
            </a:r>
            <a:r>
              <a:rPr lang="th-TH" dirty="0"/>
              <a:t> </a:t>
            </a:r>
            <a:r>
              <a:rPr lang="th-TH" dirty="0" err="1"/>
              <a:t>Status</a:t>
            </a:r>
            <a:r>
              <a:rPr lang="th-TH" dirty="0"/>
              <a:t>)</a:t>
            </a:r>
            <a:br>
              <a:rPr lang="th-TH" dirty="0"/>
            </a:br>
            <a:r>
              <a:rPr lang="en-US" dirty="0" smtClean="0"/>
              <a:t>Status -&gt; Active Call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ใช้ในการตรวจสอบ การใช้งาน ระบบ โทรศัพท์ในปัจจุบัน โดยจะแสดงสายที่ใช้งานทั้งหมด พร้อมรายละเอียดการใช้งาน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124200"/>
            <a:ext cx="100711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8769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dirty="0"/>
              <a:t>การตรวจสอบคุณภาพของการรับส่งข้อมูล</a:t>
            </a:r>
            <a:r>
              <a:rPr lang="th-TH" dirty="0" smtClean="0"/>
              <a:t>เสียง</a:t>
            </a:r>
            <a:r>
              <a:rPr lang="th-TH" dirty="0"/>
              <a:t/>
            </a:r>
            <a:br>
              <a:rPr lang="th-TH" dirty="0"/>
            </a:br>
            <a:r>
              <a:rPr lang="en-US" sz="4000" dirty="0" smtClean="0"/>
              <a:t>Status -&gt;</a:t>
            </a:r>
            <a:r>
              <a:rPr lang="en-US" sz="3600" dirty="0" smtClean="0"/>
              <a:t> </a:t>
            </a:r>
            <a:r>
              <a:rPr lang="th-TH" sz="3600" dirty="0" err="1"/>
              <a:t>Active</a:t>
            </a:r>
            <a:r>
              <a:rPr lang="th-TH" sz="3600" dirty="0"/>
              <a:t> </a:t>
            </a:r>
            <a:r>
              <a:rPr lang="th-TH" sz="3600" dirty="0" err="1"/>
              <a:t>Call</a:t>
            </a:r>
            <a:r>
              <a:rPr lang="th-TH" sz="3600" dirty="0"/>
              <a:t> </a:t>
            </a:r>
            <a:r>
              <a:rPr lang="th-TH" sz="3600" dirty="0" err="1"/>
              <a:t>Voice</a:t>
            </a:r>
            <a:r>
              <a:rPr lang="th-TH" sz="3600" dirty="0"/>
              <a:t> </a:t>
            </a:r>
            <a:r>
              <a:rPr lang="th-TH" sz="3600" dirty="0" err="1"/>
              <a:t>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ใช้ในการตรวจสอบคุณภาพของเสียงในระบบ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96172"/>
            <a:ext cx="12192000" cy="233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499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การตรวจสอบการเชื่อมต่อและคุณภาพของการเชื่อมต่อของอุปกรณ์ปลายทาง </a:t>
            </a:r>
            <a:r>
              <a:rPr lang="th-TH" dirty="0" smtClean="0"/>
              <a:t>(</a:t>
            </a:r>
            <a:r>
              <a:rPr lang="en-US" dirty="0" smtClean="0"/>
              <a:t>Status -&gt; </a:t>
            </a:r>
            <a:r>
              <a:rPr lang="th-TH" dirty="0" err="1" smtClean="0"/>
              <a:t>Phone</a:t>
            </a:r>
            <a:r>
              <a:rPr lang="th-TH" dirty="0" smtClean="0"/>
              <a:t>’</a:t>
            </a:r>
            <a:r>
              <a:rPr lang="th-TH" dirty="0" err="1" smtClean="0"/>
              <a:t>s</a:t>
            </a:r>
            <a:r>
              <a:rPr lang="th-TH" dirty="0" smtClean="0"/>
              <a:t> </a:t>
            </a:r>
            <a:r>
              <a:rPr lang="th-TH" dirty="0" err="1"/>
              <a:t>Connection</a:t>
            </a:r>
            <a:r>
              <a:rPr lang="th-TH" dirty="0"/>
              <a:t> </a:t>
            </a:r>
            <a:r>
              <a:rPr lang="th-TH" dirty="0" err="1"/>
              <a:t>Status</a:t>
            </a:r>
            <a:r>
              <a:rPr lang="th-TH" dirty="0"/>
              <a:t>)</a:t>
            </a:r>
            <a:br>
              <a:rPr lang="th-TH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ใช้ในการวิเคราะห์ปัญหาการเชื่อมต่อ</a:t>
            </a:r>
            <a:r>
              <a:rPr lang="th-TH" dirty="0" err="1" smtClean="0"/>
              <a:t>ต่างๆ</a:t>
            </a:r>
            <a:r>
              <a:rPr lang="th-TH" dirty="0" smtClean="0"/>
              <a:t>ของอุปกรณ์ปลายทางมายัง </a:t>
            </a:r>
            <a:r>
              <a:rPr lang="en-US" dirty="0" smtClean="0"/>
              <a:t>server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58242"/>
            <a:ext cx="12192000" cy="406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307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dirty="0"/>
              <a:t>การตรวจสอบ กล่องข้อความเสียง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th-TH" dirty="0" smtClean="0"/>
              <a:t>(</a:t>
            </a:r>
            <a:r>
              <a:rPr lang="en-US" dirty="0" smtClean="0"/>
              <a:t>Status -&gt; </a:t>
            </a:r>
            <a:r>
              <a:rPr lang="th-TH" dirty="0" err="1" smtClean="0"/>
              <a:t>Voicemail</a:t>
            </a:r>
            <a:r>
              <a:rPr lang="th-TH" dirty="0" smtClean="0"/>
              <a:t> </a:t>
            </a:r>
            <a:r>
              <a:rPr lang="th-TH" dirty="0" err="1"/>
              <a:t>Box</a:t>
            </a:r>
            <a:r>
              <a:rPr lang="th-TH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ใช้ในการตรวจสอบ และ ทำการ ลบ </a:t>
            </a:r>
            <a:r>
              <a:rPr lang="en-US" dirty="0" smtClean="0"/>
              <a:t>Voicemail </a:t>
            </a:r>
            <a:r>
              <a:rPr lang="th-TH" dirty="0" smtClean="0"/>
              <a:t>ในระบบ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51807"/>
            <a:ext cx="12192000" cy="370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3064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err="1"/>
              <a:t>Plextel</a:t>
            </a:r>
            <a:r>
              <a:rPr lang="en-US" dirty="0"/>
              <a:t> Server </a:t>
            </a:r>
            <a:r>
              <a:rPr lang="en-US" dirty="0" smtClean="0"/>
              <a:t>Configuration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sz="5400" dirty="0"/>
              <a:t>การ </a:t>
            </a:r>
            <a:r>
              <a:rPr lang="en-US" sz="5400" dirty="0"/>
              <a:t>troubleshooting </a:t>
            </a:r>
            <a:r>
              <a:rPr lang="th-TH" sz="5400" dirty="0"/>
              <a:t>ระบบ</a:t>
            </a: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5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การดูข้อมูล </a:t>
            </a:r>
            <a:r>
              <a:rPr lang="en-US" dirty="0"/>
              <a:t>LOG </a:t>
            </a:r>
            <a:r>
              <a:rPr lang="th-TH" dirty="0" err="1"/>
              <a:t>ต่างๆ</a:t>
            </a:r>
            <a:r>
              <a:rPr lang="th-TH" dirty="0"/>
              <a:t>ของระบบ</a:t>
            </a:r>
            <a:br>
              <a:rPr lang="th-TH" dirty="0"/>
            </a:br>
            <a:r>
              <a:rPr lang="en-US" dirty="0" smtClean="0"/>
              <a:t>Status -&gt; System Log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ในกรณีที่มีปัญหาการใช้งาน สามารถตรวจสอบจากระบบ </a:t>
            </a:r>
            <a:r>
              <a:rPr lang="en-US" dirty="0" smtClean="0"/>
              <a:t>LOG </a:t>
            </a:r>
            <a:r>
              <a:rPr lang="th-TH" dirty="0" smtClean="0"/>
              <a:t>ในระบบ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496" y="2449265"/>
            <a:ext cx="6910990" cy="4408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906" y="2758966"/>
            <a:ext cx="5229459" cy="234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90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Topic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 smtClean="0"/>
              <a:t>รายงานการใช้งาน </a:t>
            </a:r>
            <a:r>
              <a:rPr lang="en-US" dirty="0" smtClean="0"/>
              <a:t>CDR </a:t>
            </a:r>
            <a:r>
              <a:rPr lang="th-TH" dirty="0" smtClean="0"/>
              <a:t>และระบบ</a:t>
            </a:r>
            <a:r>
              <a:rPr lang="en-US" dirty="0" smtClean="0"/>
              <a:t> Reporting</a:t>
            </a:r>
            <a:endParaRPr lang="th-TH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Call Detail Records (CDR)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Call Report Graph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dirty="0" smtClean="0"/>
              <a:t>รายงานภาพรวมของ</a:t>
            </a:r>
            <a:r>
              <a:rPr lang="en-US" dirty="0" smtClean="0"/>
              <a:t> software </a:t>
            </a:r>
            <a:r>
              <a:rPr lang="th-TH" dirty="0" smtClean="0"/>
              <a:t>และ </a:t>
            </a:r>
            <a:r>
              <a:rPr lang="en-US" dirty="0" smtClean="0"/>
              <a:t>hardware </a:t>
            </a:r>
            <a:r>
              <a:rPr lang="th-TH" dirty="0" smtClean="0"/>
              <a:t>ของ ระบบ </a:t>
            </a:r>
            <a:r>
              <a:rPr lang="en-US" dirty="0" smtClean="0"/>
              <a:t>(System and Hardware)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0409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 err="1"/>
              <a:t>Plextel</a:t>
            </a:r>
            <a:r>
              <a:rPr lang="en-US" dirty="0"/>
              <a:t> Server </a:t>
            </a:r>
            <a:r>
              <a:rPr lang="en-US" dirty="0" smtClean="0"/>
              <a:t>Configuration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sz="5400" dirty="0"/>
              <a:t>การบำรุงรักษา </a:t>
            </a:r>
            <a:r>
              <a:rPr lang="en-US" sz="5400" dirty="0"/>
              <a:t>software </a:t>
            </a:r>
            <a:r>
              <a:rPr lang="th-TH" sz="5400" dirty="0"/>
              <a:t>และ การสำรองข้อมูล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5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 </a:t>
            </a:r>
            <a:r>
              <a:rPr lang="th-TH" dirty="0" err="1"/>
              <a:t>backup</a:t>
            </a:r>
            <a:r>
              <a:rPr lang="th-TH" dirty="0"/>
              <a:t> &amp; </a:t>
            </a:r>
            <a:r>
              <a:rPr lang="th-TH" dirty="0" err="1"/>
              <a:t>restore</a:t>
            </a:r>
            <a:r>
              <a:rPr lang="th-TH" dirty="0"/>
              <a:t> การตั้งค่าต่าง ๆ</a:t>
            </a:r>
            <a:br>
              <a:rPr lang="th-TH" dirty="0"/>
            </a:br>
            <a:r>
              <a:rPr lang="en-US" sz="4000" dirty="0" smtClean="0"/>
              <a:t>Advance -&gt; Backup &amp; Restore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การสำรองข้อมูลของการตั้งค่า</a:t>
            </a:r>
            <a:r>
              <a:rPr lang="th-TH" dirty="0" err="1" smtClean="0"/>
              <a:t>ต่างๆ</a:t>
            </a:r>
            <a:r>
              <a:rPr lang="th-TH" dirty="0" smtClean="0"/>
              <a:t> </a:t>
            </a:r>
            <a:r>
              <a:rPr lang="en-US" dirty="0" smtClean="0"/>
              <a:t>(Backup) </a:t>
            </a:r>
            <a:r>
              <a:rPr lang="th-TH" dirty="0" smtClean="0"/>
              <a:t>และ การคือค่าของการตั้งค่า </a:t>
            </a:r>
            <a:r>
              <a:rPr lang="en-US" dirty="0" smtClean="0"/>
              <a:t>(Restore)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297" y="2485128"/>
            <a:ext cx="6893704" cy="437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835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การ</a:t>
            </a:r>
            <a:r>
              <a:rPr lang="en-US" dirty="0"/>
              <a:t> </a:t>
            </a:r>
            <a:r>
              <a:rPr lang="en-US" dirty="0" err="1"/>
              <a:t>ทำ</a:t>
            </a:r>
            <a:r>
              <a:rPr lang="en-US" dirty="0"/>
              <a:t> factory reset</a:t>
            </a:r>
            <a:br>
              <a:rPr lang="en-US" dirty="0"/>
            </a:br>
            <a:r>
              <a:rPr lang="en-US" dirty="0"/>
              <a:t>Advance -&gt; Backup &amp; Restore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ใช้ในการล้างค่า </a:t>
            </a:r>
            <a:r>
              <a:rPr lang="en-US" dirty="0" smtClean="0"/>
              <a:t>configuration </a:t>
            </a:r>
            <a:r>
              <a:rPr lang="th-TH" dirty="0" smtClean="0"/>
              <a:t>และ ทำการคืนค่า </a:t>
            </a:r>
            <a:r>
              <a:rPr lang="en-US" dirty="0" err="1" smtClean="0"/>
              <a:t>config</a:t>
            </a:r>
            <a:r>
              <a:rPr lang="en-US" dirty="0" smtClean="0"/>
              <a:t> </a:t>
            </a:r>
            <a:r>
              <a:rPr lang="th-TH" dirty="0" smtClean="0"/>
              <a:t>จาก โรงงาน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793" y="3092886"/>
            <a:ext cx="11088414" cy="308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7836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การ</a:t>
            </a:r>
            <a:r>
              <a:rPr lang="en-US" dirty="0"/>
              <a:t> update software</a:t>
            </a:r>
            <a:br>
              <a:rPr lang="en-US" dirty="0"/>
            </a:br>
            <a:r>
              <a:rPr lang="en-US" dirty="0" smtClean="0"/>
              <a:t>Advanced -&gt; Update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ในกรณีที่มีการ ปรับปรุง </a:t>
            </a:r>
            <a:r>
              <a:rPr lang="en-US" dirty="0" smtClean="0"/>
              <a:t>software </a:t>
            </a:r>
            <a:r>
              <a:rPr lang="th-TH" dirty="0" smtClean="0"/>
              <a:t>หรือ เพิ่ม </a:t>
            </a:r>
            <a:r>
              <a:rPr lang="th-TH" dirty="0" err="1" smtClean="0"/>
              <a:t>ฟั</a:t>
            </a:r>
            <a:r>
              <a:rPr lang="th-TH" dirty="0" smtClean="0"/>
              <a:t>งก</a:t>
            </a:r>
            <a:r>
              <a:rPr lang="th-TH" dirty="0" err="1" smtClean="0"/>
              <a:t>์ชั่น</a:t>
            </a:r>
            <a:r>
              <a:rPr lang="th-TH" dirty="0" smtClean="0"/>
              <a:t>การทำงาน ผู้ใช้งานสามารถที่จะนำไฟล์ปรับปรุงมาใช้ใน </a:t>
            </a:r>
            <a:r>
              <a:rPr lang="en-US" dirty="0" smtClean="0"/>
              <a:t>menu </a:t>
            </a:r>
            <a:r>
              <a:rPr lang="th-TH" dirty="0" smtClean="0"/>
              <a:t>นี้เพิ่มทำการปรับปรุง </a:t>
            </a:r>
            <a:r>
              <a:rPr lang="en-US" dirty="0" smtClean="0"/>
              <a:t>software </a:t>
            </a:r>
            <a:r>
              <a:rPr lang="th-TH" dirty="0" smtClean="0"/>
              <a:t>ในระบบได้โดยง่าย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603" y="2952969"/>
            <a:ext cx="52578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6462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 err="1"/>
              <a:t>Plextel</a:t>
            </a:r>
            <a:r>
              <a:rPr lang="en-US" dirty="0"/>
              <a:t> Server </a:t>
            </a:r>
            <a:r>
              <a:rPr lang="en-US" dirty="0" smtClean="0"/>
              <a:t>Configuration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sz="5400" dirty="0"/>
              <a:t>การจัดการเรื่องปิด </a:t>
            </a:r>
            <a:r>
              <a:rPr lang="en-US" sz="5400" dirty="0"/>
              <a:t>restart </a:t>
            </a:r>
            <a:r>
              <a:rPr lang="th-TH" sz="5400" dirty="0"/>
              <a:t>ระบบ </a:t>
            </a:r>
            <a:r>
              <a:rPr lang="en-US" sz="5400" dirty="0" smtClean="0"/>
              <a:t>server</a:t>
            </a:r>
            <a:r>
              <a:rPr lang="en-US" sz="5400" dirty="0"/>
              <a:t> </a:t>
            </a:r>
            <a:r>
              <a:rPr lang="en-US" sz="5400" dirty="0" smtClean="0"/>
              <a:t>, HA</a:t>
            </a:r>
            <a:endParaRPr lang="th-TH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0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ระบบ HA</a:t>
            </a:r>
            <a:br>
              <a:rPr lang="th-TH" dirty="0"/>
            </a:br>
            <a:r>
              <a:rPr lang="en-US" dirty="0" smtClean="0"/>
              <a:t>Advanced -&gt; HA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ใช้ในกรจัดการ และ ตั้งค่าการทำงานของระบบ </a:t>
            </a:r>
            <a:r>
              <a:rPr lang="en-US" dirty="0" smtClean="0"/>
              <a:t>High Availability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683" y="2381695"/>
            <a:ext cx="9987455" cy="447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0115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การปิดเครื่อง </a:t>
            </a:r>
            <a:r>
              <a:rPr lang="en-US" dirty="0" smtClean="0"/>
              <a:t>/ </a:t>
            </a:r>
            <a:r>
              <a:rPr lang="th-TH" dirty="0" smtClean="0"/>
              <a:t>การ</a:t>
            </a:r>
            <a:r>
              <a:rPr lang="th-TH" dirty="0"/>
              <a:t>ตั้งเวลา </a:t>
            </a:r>
            <a:r>
              <a:rPr lang="th-TH" dirty="0" err="1"/>
              <a:t>restart</a:t>
            </a:r>
            <a:r>
              <a:rPr lang="th-TH" dirty="0"/>
              <a:t> </a:t>
            </a:r>
            <a:br>
              <a:rPr lang="th-TH" dirty="0"/>
            </a:br>
            <a:r>
              <a:rPr lang="en-US" dirty="0" err="1" smtClean="0"/>
              <a:t>Adavanced</a:t>
            </a:r>
            <a:r>
              <a:rPr lang="en-US" dirty="0" smtClean="0"/>
              <a:t> -&gt; Power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ใช้ในการ ปิด ระบบ จากหน้า </a:t>
            </a:r>
            <a:r>
              <a:rPr lang="en-US" dirty="0" smtClean="0"/>
              <a:t>web </a:t>
            </a:r>
            <a:r>
              <a:rPr lang="en-US" dirty="0" err="1" smtClean="0"/>
              <a:t>inteface</a:t>
            </a:r>
            <a:r>
              <a:rPr lang="en-US" dirty="0" smtClean="0"/>
              <a:t> </a:t>
            </a:r>
            <a:r>
              <a:rPr lang="th-TH" dirty="0" smtClean="0"/>
              <a:t>โดยรองรับการตั้งเวลา </a:t>
            </a:r>
            <a:r>
              <a:rPr lang="en-US" dirty="0" smtClean="0"/>
              <a:t>reboot </a:t>
            </a:r>
            <a:r>
              <a:rPr lang="th-TH" dirty="0" smtClean="0"/>
              <a:t>ระบบได้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503" y="2585983"/>
            <a:ext cx="81153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184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การตั้งเวลา </a:t>
            </a:r>
            <a:r>
              <a:rPr lang="en-US" dirty="0"/>
              <a:t>refresh service </a:t>
            </a:r>
            <a:r>
              <a:rPr lang="th-TH" dirty="0" err="1"/>
              <a:t>ต่างๆ</a:t>
            </a:r>
            <a:r>
              <a:rPr lang="th-TH" dirty="0"/>
              <a:t/>
            </a:r>
            <a:br>
              <a:rPr lang="th-TH" dirty="0"/>
            </a:br>
            <a:r>
              <a:rPr lang="en-US" dirty="0" smtClean="0"/>
              <a:t>Advanced -&gt; PBX Advanced Setting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ใช้ในการ </a:t>
            </a:r>
            <a:r>
              <a:rPr lang="en-US" dirty="0" smtClean="0"/>
              <a:t>refresh </a:t>
            </a:r>
            <a:r>
              <a:rPr lang="th-TH" dirty="0" smtClean="0"/>
              <a:t>ค่า ของระบบเพื่อทำการล้างค่า </a:t>
            </a:r>
            <a:r>
              <a:rPr lang="en-US" dirty="0" smtClean="0"/>
              <a:t>Cache </a:t>
            </a:r>
            <a:r>
              <a:rPr lang="th-TH" dirty="0" err="1" smtClean="0"/>
              <a:t>ต่างๆ</a:t>
            </a:r>
            <a:r>
              <a:rPr lang="th-TH" dirty="0" smtClean="0"/>
              <a:t>ในระบบออก โดยการ </a:t>
            </a:r>
            <a:r>
              <a:rPr lang="en-US" dirty="0" smtClean="0"/>
              <a:t>refresh </a:t>
            </a:r>
            <a:r>
              <a:rPr lang="th-TH" dirty="0" smtClean="0"/>
              <a:t>จะไม่ทำให้ การใช้งานในช่วงที่ทำงานมีการตัด โดยระบบจะทำการรอจนกว่าจะไม่มีการใช้งาน ก่อนที่จะทำงานดังกล่าว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1772" y="3356741"/>
            <a:ext cx="67564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7611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err="1"/>
              <a:t>Plextel</a:t>
            </a:r>
            <a:r>
              <a:rPr lang="en-US" dirty="0"/>
              <a:t> Server </a:t>
            </a:r>
            <a:r>
              <a:rPr lang="en-US" dirty="0" smtClean="0"/>
              <a:t>Configuration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sz="5400" dirty="0"/>
              <a:t>การตั้งค่า </a:t>
            </a:r>
            <a:r>
              <a:rPr lang="en-US" sz="5400" dirty="0" err="1"/>
              <a:t>Soundwin</a:t>
            </a:r>
            <a:r>
              <a:rPr lang="en-US" sz="5400" dirty="0"/>
              <a:t> TB200 </a:t>
            </a:r>
            <a:r>
              <a:rPr lang="th-TH" sz="5400" dirty="0"/>
              <a:t>และ </a:t>
            </a:r>
            <a:r>
              <a:rPr lang="en-US" sz="5400" dirty="0"/>
              <a:t>S800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dirty="0" smtClean="0"/>
              <a:t>การ</a:t>
            </a:r>
            <a:r>
              <a:rPr lang="th-TH" dirty="0"/>
              <a:t>ตั้งค่าเริมต้น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dirty="0"/>
              <a:t>การตั้งค่า </a:t>
            </a:r>
            <a:r>
              <a:rPr lang="en-US" dirty="0"/>
              <a:t>IP-Address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dirty="0"/>
              <a:t>การตั้งค่า </a:t>
            </a:r>
            <a:r>
              <a:rPr lang="en-US" dirty="0"/>
              <a:t>SIP Account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dirty="0"/>
              <a:t>การ </a:t>
            </a:r>
            <a:r>
              <a:rPr lang="en-US" dirty="0"/>
              <a:t>monitor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dirty="0"/>
              <a:t>การปรับปรุง </a:t>
            </a:r>
            <a:r>
              <a:rPr lang="en-US" dirty="0"/>
              <a:t>firmware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dirty="0" err="1"/>
              <a:t>การทำ</a:t>
            </a:r>
            <a:r>
              <a:rPr lang="th-TH" dirty="0"/>
              <a:t> </a:t>
            </a:r>
            <a:r>
              <a:rPr lang="en-US" dirty="0"/>
              <a:t>Factory Default</a:t>
            </a:r>
            <a:endParaRPr lang="th-TH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615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1562</TotalTime>
  <Words>2890</Words>
  <Application>Microsoft Macintosh PowerPoint</Application>
  <PresentationFormat>Widescreen</PresentationFormat>
  <Paragraphs>423</Paragraphs>
  <Slides>99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6" baseType="lpstr">
      <vt:lpstr>Angsana New</vt:lpstr>
      <vt:lpstr>Calibri</vt:lpstr>
      <vt:lpstr>Calibri Light</vt:lpstr>
      <vt:lpstr>Cordia New</vt:lpstr>
      <vt:lpstr>TH SarabunPSK</vt:lpstr>
      <vt:lpstr>Arial</vt:lpstr>
      <vt:lpstr>Office Theme</vt:lpstr>
      <vt:lpstr>PLEXTEL IP-PBX</vt:lpstr>
      <vt:lpstr>Training Topic</vt:lpstr>
      <vt:lpstr>Training Topic</vt:lpstr>
      <vt:lpstr>Training Topic</vt:lpstr>
      <vt:lpstr>Training Topic</vt:lpstr>
      <vt:lpstr>Training Topic</vt:lpstr>
      <vt:lpstr>Training Topic</vt:lpstr>
      <vt:lpstr>Training Topic** (optional)</vt:lpstr>
      <vt:lpstr>Training Topic</vt:lpstr>
      <vt:lpstr>Training Topic</vt:lpstr>
      <vt:lpstr>Training Topic</vt:lpstr>
      <vt:lpstr>Training Topic</vt:lpstr>
      <vt:lpstr>Training Topic</vt:lpstr>
      <vt:lpstr>Training Topic</vt:lpstr>
      <vt:lpstr>พื้นฐานของระบบ VoIP and SIP protocol</vt:lpstr>
      <vt:lpstr>VoIP คืออะไร</vt:lpstr>
      <vt:lpstr>รูปแบบการใช้งาน VoIP</vt:lpstr>
      <vt:lpstr>ประโยชน์ของระบบ VoIP / IP-PBX  (บางส่วน)</vt:lpstr>
      <vt:lpstr>ลดค่าใช้จ่าย (Cost Saving) อย่างยั่งยืน</vt:lpstr>
      <vt:lpstr>ลดค่าใช้จ่าย (Cost Saving) อย่างยั่งยืน</vt:lpstr>
      <vt:lpstr>ลดค่าใช้จ่าย (Cost Saving) อย่างยั่งยืน</vt:lpstr>
      <vt:lpstr>รองรับการเชื่อมต่อหลากหลายรูปแบบ</vt:lpstr>
      <vt:lpstr>รองรับการขยายตัวขององค์กรในอนาคต</vt:lpstr>
      <vt:lpstr>SIP protocol</vt:lpstr>
      <vt:lpstr>ส่วนประกอบของ SIP protocol</vt:lpstr>
      <vt:lpstr>ส่วนประกอบของ SIP protocol</vt:lpstr>
      <vt:lpstr>SIP message type Request (client -&gt; server)</vt:lpstr>
      <vt:lpstr>SIP message type Response (server-&gt;client)</vt:lpstr>
      <vt:lpstr>SIP message Parts</vt:lpstr>
      <vt:lpstr>SIP message Parts</vt:lpstr>
      <vt:lpstr>Sample Message:</vt:lpstr>
      <vt:lpstr>Sample Message:</vt:lpstr>
      <vt:lpstr>Session Establishment and Termination</vt:lpstr>
      <vt:lpstr>ระบบ PSTN และ รูปแบบในการเชื่อมต่อ</vt:lpstr>
      <vt:lpstr>ประโยชน์บางส่วนของ ​VoIP/IP-PBX กับภาคธุรกิจ อ้างอิงกับฟังก์ชั่นต่างของ PLEXTEL IP-PBX</vt:lpstr>
      <vt:lpstr>เพิ่มความยืดหยุ่นในการติดต่อสื่อสาร</vt:lpstr>
      <vt:lpstr>ทำงานได้ทุกที่ทุกเวลา</vt:lpstr>
      <vt:lpstr>ระบบประกาศ(PA System)</vt:lpstr>
      <vt:lpstr>กล้องวงจรปิด</vt:lpstr>
      <vt:lpstr>dual ring</vt:lpstr>
      <vt:lpstr>ระบบ intercom</vt:lpstr>
      <vt:lpstr>รองรับ Video Call</vt:lpstr>
      <vt:lpstr>การตั้งค่าพื้นฐานของระบบ  PLEXTEL server</vt:lpstr>
      <vt:lpstr>PLEXTEL basic</vt:lpstr>
      <vt:lpstr>การตรวจสอบ IP </vt:lpstr>
      <vt:lpstr>PLEXTEL Menu</vt:lpstr>
      <vt:lpstr>การตั้งค่าพื้นฐานของระบบ  Advanced -&gt; Network Setting</vt:lpstr>
      <vt:lpstr>การตั้งค่า Firewall</vt:lpstr>
      <vt:lpstr>การตั้งค่าระบบ Time Server (NTP server) </vt:lpstr>
      <vt:lpstr>เครื่องมือการทดสอบระบบ Network ต่างๆ เช่น Ping, Nslookup, Traceroute, Bandwidth Tester</vt:lpstr>
      <vt:lpstr>Bandwidth Tester ทดสอบ Bandwidth ระหว่าง Server กับ อุปกรณ์ปลายทาง</vt:lpstr>
      <vt:lpstr>การ CAPTURE packet</vt:lpstr>
      <vt:lpstr>การตั้งค่า ระบบ security เพิ่มเติม Advanced -&gt; Security</vt:lpstr>
      <vt:lpstr>Plextel Server Configuration การจัดการสายภายใน (Extensions)</vt:lpstr>
      <vt:lpstr>Group &amp; Extensions</vt:lpstr>
      <vt:lpstr>Call Control</vt:lpstr>
      <vt:lpstr>Call Features และ Features code ต่างๆของระบบ</vt:lpstr>
      <vt:lpstr>การตั้งค่าเสียงเพลงรอสาย (Music on hold)</vt:lpstr>
      <vt:lpstr>Plextel Server Configuration การจัดการสายภายนอก</vt:lpstr>
      <vt:lpstr>การตั้งค่า SIP trunk Setting Voice Interface -&gt; SIP trunk</vt:lpstr>
      <vt:lpstr>การตั้งค่า Gateway  Voice Interface -&gt; Gateway</vt:lpstr>
      <vt:lpstr>การตั้งค่า การเชื่อมตู้ แบบ Site-to-Site Menu -&gt; Site-to-Site</vt:lpstr>
      <vt:lpstr>การตั้งค่า Schedule Menu -&gt; Schedule</vt:lpstr>
      <vt:lpstr>การตั้งค่า Call Routing ของระบบ สายเข้า (incoming call)</vt:lpstr>
      <vt:lpstr>การตั้งค่า Call Routing ของระบบ สายออก (outgoing call)</vt:lpstr>
      <vt:lpstr>Plextel Server Configuration การจัดการ Features หลักของระบบ สายเข้า (Incoming Calls)</vt:lpstr>
      <vt:lpstr>การจัดการเรื่อง ไฟล์เสียง VoicePrompt Sound -&gt; VoicePrompt</vt:lpstr>
      <vt:lpstr>การตั้งค่าระบบตอบรับอัตโนมัติ IVR (Interactive Voice Response) แบบ Basic  Menu -&gt; IVR</vt:lpstr>
      <vt:lpstr>การตั้งค่า Call Routing แบบ ตรวจสอบจากเบอร์โทรเข้า (CallerID routing) Call Features -&gt; CallerID Routing</vt:lpstr>
      <vt:lpstr>การตั้งค่า Automatic Call Routing แบบการจำเบอร์โทรออก (Return CallerID routing)</vt:lpstr>
      <vt:lpstr>Plextel Server Configuration การจัดการ Features หลักของระบบ สายภายใน (Internal Calls)</vt:lpstr>
      <vt:lpstr>ระบบ PAGING  Call Features -&gt; Paging</vt:lpstr>
      <vt:lpstr>ระบบ Internal Announcement Call Features -&gt; Internal Announcement</vt:lpstr>
      <vt:lpstr>ระบบเบอร์เสมือน (Virtual Number)  Call Features -&gt; Virtual Number</vt:lpstr>
      <vt:lpstr>ระบบห้องประชุมทางเสียง (Voice Conference)  Call Features -&gt; Conference Manager</vt:lpstr>
      <vt:lpstr>Plextel Server Configuration รายงานการใช้งาน CDR และระบบ Reporting</vt:lpstr>
      <vt:lpstr>Call Detail Records (CDR) </vt:lpstr>
      <vt:lpstr>Call Report Graph Report -&gt; Call Report Graph</vt:lpstr>
      <vt:lpstr>รายงานภาพรวมของ software และ hardware ของ ระบบ (Report -&gt; System and Hardware)</vt:lpstr>
      <vt:lpstr>Plextel Server Configuration การ monitor การทำงานของระบบ</vt:lpstr>
      <vt:lpstr>ข้อมูลภาพรวมของระบบ System Status Status -&gt; System Status</vt:lpstr>
      <vt:lpstr>ข้อมูลสถิติ ภาพรวมของระบบ System Statistic  Status -&gt; System Statistic</vt:lpstr>
      <vt:lpstr>การตรวจสอบ Service ต่างๆ ของระบบ Status -&gt; Service Status</vt:lpstr>
      <vt:lpstr>การตรวจสอบการใช้งานของระบบในปัจจุบัน (Active Call Status) Status -&gt; Active Call Status</vt:lpstr>
      <vt:lpstr>การตรวจสอบคุณภาพของการรับส่งข้อมูลเสียง Status -&gt; Active Call Voice Quality</vt:lpstr>
      <vt:lpstr>การตรวจสอบการเชื่อมต่อและคุณภาพของการเชื่อมต่อของอุปกรณ์ปลายทาง (Status -&gt; Phone’s Connection Status) </vt:lpstr>
      <vt:lpstr>การตรวจสอบ กล่องข้อความเสียง  (Status -&gt; Voicemail Box)</vt:lpstr>
      <vt:lpstr>Plextel Server Configuration การ troubleshooting ระบบ</vt:lpstr>
      <vt:lpstr>การดูข้อมูล LOG ต่างๆของระบบ Status -&gt; System Log</vt:lpstr>
      <vt:lpstr>Plextel Server Configuration การบำรุงรักษา software และ การสำรองข้อมูล</vt:lpstr>
      <vt:lpstr>การ backup &amp; restore การตั้งค่าต่าง ๆ Advance -&gt; Backup &amp; Restore</vt:lpstr>
      <vt:lpstr>การ ทำ factory reset Advance -&gt; Backup &amp; Restore</vt:lpstr>
      <vt:lpstr>การ update software Advanced -&gt; Update Software</vt:lpstr>
      <vt:lpstr>Plextel Server Configuration การจัดการเรื่องปิด restart ระบบ server , HA</vt:lpstr>
      <vt:lpstr>ระบบ HA Advanced -&gt; HA setup</vt:lpstr>
      <vt:lpstr>การปิดเครื่อง / การตั้งเวลา restart  Adavanced -&gt; Power Management</vt:lpstr>
      <vt:lpstr>การตั้งเวลา refresh service ต่างๆ Advanced -&gt; PBX Advanced Setting</vt:lpstr>
      <vt:lpstr>Plextel Server Configuration การตั้งค่า Soundwin TB200 และ S800</vt:lpstr>
      <vt:lpstr>PowerPoint Presentation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PLEXTEL IP-PBX</dc:title>
  <dc:creator>Wanchat Chesdavanijkul</dc:creator>
  <cp:lastModifiedBy>Wanchat Chesdavanijkul</cp:lastModifiedBy>
  <cp:revision>86</cp:revision>
  <dcterms:created xsi:type="dcterms:W3CDTF">2016-06-22T05:25:02Z</dcterms:created>
  <dcterms:modified xsi:type="dcterms:W3CDTF">2016-06-29T11:06:44Z</dcterms:modified>
</cp:coreProperties>
</file>